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7"/>
  </p:notesMasterIdLst>
  <p:sldIdLst>
    <p:sldId id="256" r:id="rId2"/>
    <p:sldId id="257" r:id="rId3"/>
    <p:sldId id="259" r:id="rId4"/>
    <p:sldId id="258" r:id="rId5"/>
    <p:sldId id="273" r:id="rId6"/>
    <p:sldId id="274" r:id="rId7"/>
    <p:sldId id="260" r:id="rId8"/>
    <p:sldId id="261" r:id="rId9"/>
    <p:sldId id="262" r:id="rId10"/>
    <p:sldId id="263" r:id="rId11"/>
    <p:sldId id="279" r:id="rId12"/>
    <p:sldId id="280" r:id="rId13"/>
    <p:sldId id="281" r:id="rId14"/>
    <p:sldId id="264" r:id="rId15"/>
    <p:sldId id="265" r:id="rId16"/>
    <p:sldId id="267" r:id="rId17"/>
    <p:sldId id="275" r:id="rId18"/>
    <p:sldId id="276" r:id="rId19"/>
    <p:sldId id="277" r:id="rId20"/>
    <p:sldId id="278" r:id="rId21"/>
    <p:sldId id="270" r:id="rId22"/>
    <p:sldId id="283" r:id="rId23"/>
    <p:sldId id="282" r:id="rId24"/>
    <p:sldId id="284" r:id="rId25"/>
    <p:sldId id="27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B57D"/>
    <a:srgbClr val="F78A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367" autoAdjust="0"/>
  </p:normalViewPr>
  <p:slideViewPr>
    <p:cSldViewPr>
      <p:cViewPr>
        <p:scale>
          <a:sx n="100" d="100"/>
          <a:sy n="100" d="100"/>
        </p:scale>
        <p:origin x="-702" y="58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909A14-A50E-4C00-A6B0-FE1D8B00E00F}" type="datetimeFigureOut">
              <a:rPr lang="en-US" smtClean="0"/>
              <a:t>3/28/2017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B23F3-1459-4521-A4E7-9DE9D2527363}" type="slidenum">
              <a:rPr lang="en-US" smtClean="0"/>
              <a:t>‹#›</a:t>
            </a:fld>
            <a:endParaRPr lang="en-US" dirty="0"/>
          </a:p>
        </p:txBody>
      </p:sp>
    </p:spTree>
    <p:extLst>
      <p:ext uri="{BB962C8B-B14F-4D97-AF65-F5344CB8AC3E}">
        <p14:creationId xmlns:p14="http://schemas.microsoft.com/office/powerpoint/2010/main" val="1536701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to understand</a:t>
            </a:r>
            <a:r>
              <a:rPr lang="en-US" baseline="0" dirty="0" smtClean="0"/>
              <a:t> that the only advisors the college has – are you, the teaching faculty.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2</a:t>
            </a:fld>
            <a:endParaRPr lang="en-US" dirty="0"/>
          </a:p>
        </p:txBody>
      </p:sp>
    </p:spTree>
    <p:extLst>
      <p:ext uri="{BB962C8B-B14F-4D97-AF65-F5344CB8AC3E}">
        <p14:creationId xmlns:p14="http://schemas.microsoft.com/office/powerpoint/2010/main" val="12619238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currently are a variety of ways</a:t>
            </a:r>
            <a:r>
              <a:rPr lang="en-US" baseline="0" dirty="0" smtClean="0"/>
              <a:t> that advising can be completed.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3</a:t>
            </a:fld>
            <a:endParaRPr lang="en-US" dirty="0"/>
          </a:p>
        </p:txBody>
      </p:sp>
    </p:spTree>
    <p:extLst>
      <p:ext uri="{BB962C8B-B14F-4D97-AF65-F5344CB8AC3E}">
        <p14:creationId xmlns:p14="http://schemas.microsoft.com/office/powerpoint/2010/main" val="145794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each case faculty are required to understand how to access and read</a:t>
            </a:r>
            <a:r>
              <a:rPr lang="en-US" baseline="0" dirty="0" smtClean="0"/>
              <a:t> a program evaluation, help students create educational plans and campus resources for student referrals.</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4</a:t>
            </a:fld>
            <a:endParaRPr lang="en-US" dirty="0"/>
          </a:p>
        </p:txBody>
      </p:sp>
    </p:spTree>
    <p:extLst>
      <p:ext uri="{BB962C8B-B14F-4D97-AF65-F5344CB8AC3E}">
        <p14:creationId xmlns:p14="http://schemas.microsoft.com/office/powerpoint/2010/main" val="3374641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remains a great deal of confusion regarding what faculty advisors do and what counselors do. </a:t>
            </a:r>
          </a:p>
          <a:p>
            <a:r>
              <a:rPr lang="en-US" baseline="0" dirty="0" smtClean="0"/>
              <a:t>Faculty should concentrate on program requirements, creating educational plans and discussing academic issues with students – career, transfer, personal problems or questions can all be referred.</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5</a:t>
            </a:fld>
            <a:endParaRPr lang="en-US" dirty="0"/>
          </a:p>
        </p:txBody>
      </p:sp>
    </p:spTree>
    <p:extLst>
      <p:ext uri="{BB962C8B-B14F-4D97-AF65-F5344CB8AC3E}">
        <p14:creationId xmlns:p14="http://schemas.microsoft.com/office/powerpoint/2010/main" val="1918782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Counselors</a:t>
            </a:r>
            <a:r>
              <a:rPr lang="en-US" baseline="0" dirty="0" smtClean="0"/>
              <a:t> are separated based on specialty  area.  Many of the counselors have other areas that they work with – like online, NJSTARS.  </a:t>
            </a:r>
          </a:p>
          <a:p>
            <a:r>
              <a:rPr lang="en-US" baseline="0" dirty="0" smtClean="0"/>
              <a:t>Additionally EOF and International students have specific counselors to meet with.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6</a:t>
            </a:fld>
            <a:endParaRPr lang="en-US" dirty="0"/>
          </a:p>
        </p:txBody>
      </p:sp>
    </p:spTree>
    <p:extLst>
      <p:ext uri="{BB962C8B-B14F-4D97-AF65-F5344CB8AC3E}">
        <p14:creationId xmlns:p14="http://schemas.microsoft.com/office/powerpoint/2010/main" val="1059571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Faculty advising really focuses</a:t>
            </a:r>
            <a:r>
              <a:rPr lang="en-US" baseline="0" dirty="0" smtClean="0"/>
              <a:t> on the student experience – providing information to the student so that they can learn how to navigate college.  Advising is teaching.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7</a:t>
            </a:fld>
            <a:endParaRPr lang="en-US" dirty="0"/>
          </a:p>
        </p:txBody>
      </p:sp>
    </p:spTree>
    <p:extLst>
      <p:ext uri="{BB962C8B-B14F-4D97-AF65-F5344CB8AC3E}">
        <p14:creationId xmlns:p14="http://schemas.microsoft.com/office/powerpoint/2010/main" val="3450307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faculty advisors should know how to answer questions in the following areas.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8</a:t>
            </a:fld>
            <a:endParaRPr lang="en-US" dirty="0"/>
          </a:p>
        </p:txBody>
      </p:sp>
    </p:spTree>
    <p:extLst>
      <p:ext uri="{BB962C8B-B14F-4D97-AF65-F5344CB8AC3E}">
        <p14:creationId xmlns:p14="http://schemas.microsoft.com/office/powerpoint/2010/main" val="2955158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Tools used by advisors are all college resources</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9</a:t>
            </a:fld>
            <a:endParaRPr lang="en-US" dirty="0"/>
          </a:p>
        </p:txBody>
      </p:sp>
    </p:spTree>
    <p:extLst>
      <p:ext uri="{BB962C8B-B14F-4D97-AF65-F5344CB8AC3E}">
        <p14:creationId xmlns:p14="http://schemas.microsoft.com/office/powerpoint/2010/main" val="2533977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meeting a student confirm the name (spelling) and their program of study.</a:t>
            </a:r>
          </a:p>
          <a:p>
            <a:r>
              <a:rPr lang="en-US" dirty="0" smtClean="0"/>
              <a:t>The Catalog year is when they applied to the college – but it also may impact their degree requirements (students</a:t>
            </a:r>
            <a:r>
              <a:rPr lang="en-US" baseline="0" dirty="0" smtClean="0"/>
              <a:t> in different catalog years MAY have different programs).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14</a:t>
            </a:fld>
            <a:endParaRPr lang="en-US" dirty="0"/>
          </a:p>
        </p:txBody>
      </p:sp>
    </p:spTree>
    <p:extLst>
      <p:ext uri="{BB962C8B-B14F-4D97-AF65-F5344CB8AC3E}">
        <p14:creationId xmlns:p14="http://schemas.microsoft.com/office/powerpoint/2010/main" val="4017147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Check holds each term.  HIMM</a:t>
            </a:r>
            <a:r>
              <a:rPr lang="en-US" baseline="0" dirty="0" smtClean="0"/>
              <a:t> – immunization   FAID – financial aid REG – registration     BUR- bursar   </a:t>
            </a:r>
            <a:endParaRPr lang="en-US" dirty="0" smtClean="0"/>
          </a:p>
          <a:p>
            <a:endParaRPr lang="en-US" baseline="0" dirty="0" smtClean="0"/>
          </a:p>
          <a:p>
            <a:r>
              <a:rPr lang="en-US" baseline="0" dirty="0" smtClean="0"/>
              <a:t>Standing may be:  Good, Dean, Honors, Prob- Probation    SUSP – Suspension  DISM – Dismissed</a:t>
            </a:r>
          </a:p>
          <a:p>
            <a:r>
              <a:rPr lang="en-US" baseline="0" dirty="0" smtClean="0"/>
              <a:t>REG – registration     BUR- bursar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15</a:t>
            </a:fld>
            <a:endParaRPr lang="en-US" dirty="0"/>
          </a:p>
        </p:txBody>
      </p:sp>
    </p:spTree>
    <p:extLst>
      <p:ext uri="{BB962C8B-B14F-4D97-AF65-F5344CB8AC3E}">
        <p14:creationId xmlns:p14="http://schemas.microsoft.com/office/powerpoint/2010/main" val="1099838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GPA and number of credits</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16</a:t>
            </a:fld>
            <a:endParaRPr lang="en-US" dirty="0"/>
          </a:p>
        </p:txBody>
      </p:sp>
    </p:spTree>
    <p:extLst>
      <p:ext uri="{BB962C8B-B14F-4D97-AF65-F5344CB8AC3E}">
        <p14:creationId xmlns:p14="http://schemas.microsoft.com/office/powerpoint/2010/main" val="3952879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category has status updates.  Not started, In progress, Pending completion of unfinished activity, and Complete.  They are color coded. </a:t>
            </a:r>
          </a:p>
          <a:p>
            <a:r>
              <a:rPr lang="en-US" dirty="0" smtClean="0"/>
              <a:t>Each category gives information about the section – for example, Humanities – it tells the student 5 general education classes and</a:t>
            </a:r>
            <a:r>
              <a:rPr lang="en-US" baseline="0" dirty="0" smtClean="0"/>
              <a:t> no more than 2 classes in each field.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17</a:t>
            </a:fld>
            <a:endParaRPr lang="en-US" dirty="0"/>
          </a:p>
        </p:txBody>
      </p:sp>
    </p:spTree>
    <p:extLst>
      <p:ext uri="{BB962C8B-B14F-4D97-AF65-F5344CB8AC3E}">
        <p14:creationId xmlns:p14="http://schemas.microsoft.com/office/powerpoint/2010/main" val="761163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categories tell</a:t>
            </a:r>
            <a:r>
              <a:rPr lang="en-US" baseline="0" dirty="0" smtClean="0"/>
              <a:t> student to take specific courses as in ECO 101 and 201.</a:t>
            </a:r>
          </a:p>
          <a:p>
            <a:r>
              <a:rPr lang="en-US" baseline="0" dirty="0" smtClean="0"/>
              <a:t>Sometimes it tells them just to take a General Education course in a specific area.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18</a:t>
            </a:fld>
            <a:endParaRPr lang="en-US" dirty="0"/>
          </a:p>
        </p:txBody>
      </p:sp>
    </p:spTree>
    <p:extLst>
      <p:ext uri="{BB962C8B-B14F-4D97-AF65-F5344CB8AC3E}">
        <p14:creationId xmlns:p14="http://schemas.microsoft.com/office/powerpoint/2010/main" val="2676662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Free electives often have course suggestions – based on program.</a:t>
            </a:r>
          </a:p>
          <a:p>
            <a:r>
              <a:rPr lang="en-US" dirty="0" smtClean="0"/>
              <a:t>Remedial courses are based on test results and DEGREE Program.  Many AAS program do not require Algebra, but some do.  Some programs specifically say math 048 for others 040 is ok.  It is very important to check this with the catalog requirements.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19</a:t>
            </a:fld>
            <a:endParaRPr lang="en-US" dirty="0"/>
          </a:p>
        </p:txBody>
      </p:sp>
    </p:spTree>
    <p:extLst>
      <p:ext uri="{BB962C8B-B14F-4D97-AF65-F5344CB8AC3E}">
        <p14:creationId xmlns:p14="http://schemas.microsoft.com/office/powerpoint/2010/main" val="1218053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COURSES – the last category on the program evaluation.</a:t>
            </a:r>
          </a:p>
          <a:p>
            <a:r>
              <a:rPr lang="en-US" dirty="0" smtClean="0"/>
              <a:t>It lists:</a:t>
            </a:r>
          </a:p>
          <a:p>
            <a:r>
              <a:rPr lang="en-US" dirty="0" smtClean="0"/>
              <a:t>When the placement test was taken</a:t>
            </a:r>
          </a:p>
          <a:p>
            <a:r>
              <a:rPr lang="en-US" dirty="0" smtClean="0"/>
              <a:t>Courses that have been taken unsuccessfully (E &amp; F)</a:t>
            </a:r>
          </a:p>
          <a:p>
            <a:r>
              <a:rPr lang="en-US" dirty="0" smtClean="0"/>
              <a:t>Courses that have been transferred in but do not fit in program (extra courses)</a:t>
            </a:r>
          </a:p>
          <a:p>
            <a:r>
              <a:rPr lang="en-US" dirty="0" smtClean="0"/>
              <a:t>Classes that are not part of the degree requirement.</a:t>
            </a:r>
          </a:p>
          <a:p>
            <a:pPr lvl="1"/>
            <a:r>
              <a:rPr lang="en-US" dirty="0" smtClean="0"/>
              <a:t>Could be student changed programs and classes do not match new program </a:t>
            </a:r>
          </a:p>
          <a:p>
            <a:pPr lvl="1"/>
            <a:r>
              <a:rPr lang="en-US" dirty="0" smtClean="0"/>
              <a:t>If an active class is listed or preregistered for – students should know why they have taken it</a:t>
            </a:r>
          </a:p>
          <a:p>
            <a:r>
              <a:rPr lang="en-US" dirty="0" smtClean="0"/>
              <a:t>The notes describe</a:t>
            </a:r>
            <a:r>
              <a:rPr lang="en-US" baseline="0" dirty="0" smtClean="0"/>
              <a:t> the codes that are used in the evaluation. </a:t>
            </a:r>
            <a:endParaRPr lang="en-US" dirty="0"/>
          </a:p>
        </p:txBody>
      </p:sp>
      <p:sp>
        <p:nvSpPr>
          <p:cNvPr id="4" name="Slide Number Placeholder 3"/>
          <p:cNvSpPr>
            <a:spLocks noGrp="1"/>
          </p:cNvSpPr>
          <p:nvPr>
            <p:ph type="sldNum" sz="quarter" idx="10"/>
          </p:nvPr>
        </p:nvSpPr>
        <p:spPr/>
        <p:txBody>
          <a:bodyPr/>
          <a:lstStyle/>
          <a:p>
            <a:fld id="{00FB23F3-1459-4521-A4E7-9DE9D2527363}" type="slidenum">
              <a:rPr lang="en-US" smtClean="0"/>
              <a:t>20</a:t>
            </a:fld>
            <a:endParaRPr lang="en-US" dirty="0"/>
          </a:p>
        </p:txBody>
      </p:sp>
    </p:spTree>
    <p:extLst>
      <p:ext uri="{BB962C8B-B14F-4D97-AF65-F5344CB8AC3E}">
        <p14:creationId xmlns:p14="http://schemas.microsoft.com/office/powerpoint/2010/main" val="360450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07567E-EECF-413C-8870-F9848E6B10B6}" type="slidenum">
              <a:rPr lang="en-US" smtClean="0"/>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07567E-EECF-413C-8870-F9848E6B10B6}"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07567E-EECF-413C-8870-F9848E6B10B6}" type="slidenum">
              <a:rPr lang="en-US" smtClean="0"/>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07567E-EECF-413C-8870-F9848E6B10B6}"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D07567E-EECF-413C-8870-F9848E6B10B6}"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D07567E-EECF-413C-8870-F9848E6B10B6}"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D07567E-EECF-413C-8870-F9848E6B10B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07567E-EECF-413C-8870-F9848E6B10B6}" type="slidenum">
              <a:rPr lang="en-US" smtClean="0"/>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07567E-EECF-413C-8870-F9848E6B10B6}"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07567E-EECF-413C-8870-F9848E6B10B6}"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7E641CA-6129-4E8B-A2A8-2C878D75EEEA}" type="datetimeFigureOut">
              <a:rPr lang="en-US" smtClean="0"/>
              <a:t>3/28/2017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07567E-EECF-413C-8870-F9848E6B10B6}"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7E641CA-6129-4E8B-A2A8-2C878D75EEEA}" type="datetimeFigureOut">
              <a:rPr lang="en-US" smtClean="0"/>
              <a:t>3/28/2017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D07567E-EECF-413C-8870-F9848E6B10B6}"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Faculty Advising </a:t>
            </a:r>
            <a:br>
              <a:rPr lang="en-US" dirty="0" smtClean="0"/>
            </a:br>
            <a:endParaRPr lang="en-US" dirty="0"/>
          </a:p>
        </p:txBody>
      </p:sp>
      <p:sp>
        <p:nvSpPr>
          <p:cNvPr id="3" name="Subtitle 2"/>
          <p:cNvSpPr>
            <a:spLocks noGrp="1"/>
          </p:cNvSpPr>
          <p:nvPr>
            <p:ph type="subTitle" idx="1"/>
          </p:nvPr>
        </p:nvSpPr>
        <p:spPr/>
        <p:txBody>
          <a:bodyPr/>
          <a:lstStyle/>
          <a:p>
            <a:r>
              <a:rPr lang="en-US" dirty="0" smtClean="0"/>
              <a:t>Advising Center</a:t>
            </a:r>
          </a:p>
          <a:p>
            <a:r>
              <a:rPr lang="en-US" dirty="0" smtClean="0"/>
              <a:t>Bergen Community College</a:t>
            </a:r>
          </a:p>
          <a:p>
            <a:r>
              <a:rPr lang="en-US" dirty="0" smtClean="0"/>
              <a:t>2017</a:t>
            </a:r>
            <a:endParaRPr lang="en-US" dirty="0"/>
          </a:p>
        </p:txBody>
      </p:sp>
      <p:sp>
        <p:nvSpPr>
          <p:cNvPr id="4" name="AutoShape 2" descr="Image result for advisi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4" descr="Image result for advisi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2053" name="Picture 5"/>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72200" y="487680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99414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faculty advising @ BCC</a:t>
            </a:r>
            <a:endParaRPr lang="en-US" dirty="0"/>
          </a:p>
        </p:txBody>
      </p:sp>
      <p:sp>
        <p:nvSpPr>
          <p:cNvPr id="3" name="Content Placeholder 2"/>
          <p:cNvSpPr>
            <a:spLocks noGrp="1"/>
          </p:cNvSpPr>
          <p:nvPr>
            <p:ph idx="1"/>
          </p:nvPr>
        </p:nvSpPr>
        <p:spPr/>
        <p:txBody>
          <a:bodyPr/>
          <a:lstStyle/>
          <a:p>
            <a:pPr marL="0" indent="0">
              <a:buNone/>
            </a:pPr>
            <a:r>
              <a:rPr lang="en-US" b="1" dirty="0" smtClean="0"/>
              <a:t>Contractual responsibility </a:t>
            </a:r>
            <a:r>
              <a:rPr lang="en-US" dirty="0" smtClean="0"/>
              <a:t>– full time faculty are required to advise students 14 hours per semester.</a:t>
            </a:r>
          </a:p>
          <a:p>
            <a:pPr marL="0" indent="0">
              <a:buNone/>
            </a:pPr>
            <a:endParaRPr lang="en-US" dirty="0"/>
          </a:p>
          <a:p>
            <a:pPr marL="0" indent="0">
              <a:buNone/>
            </a:pPr>
            <a:endParaRPr lang="en-US" dirty="0" smtClean="0"/>
          </a:p>
          <a:p>
            <a:pPr marL="0" indent="0">
              <a:buNone/>
            </a:pPr>
            <a:endParaRPr lang="en-US" b="1" dirty="0" smtClean="0"/>
          </a:p>
          <a:p>
            <a:pPr marL="0" indent="0">
              <a:buNone/>
            </a:pPr>
            <a:endParaRPr lang="en-US" b="1" dirty="0"/>
          </a:p>
          <a:p>
            <a:pPr marL="0" indent="0">
              <a:buNone/>
            </a:pPr>
            <a:endParaRPr lang="en-US" b="1" dirty="0" smtClean="0"/>
          </a:p>
          <a:p>
            <a:pPr marL="0" indent="0">
              <a:buNone/>
            </a:pPr>
            <a:r>
              <a:rPr lang="en-US" b="1" dirty="0" smtClean="0"/>
              <a:t>All advising hours are contractually required to be completed during the 15 week semester period.</a:t>
            </a:r>
          </a:p>
          <a:p>
            <a:pPr marL="0" indent="0">
              <a:buNone/>
            </a:pPr>
            <a:r>
              <a:rPr lang="en-US" sz="1600" b="1" i="1" dirty="0" smtClean="0"/>
              <a:t>ALL Exceptions must be arranged in advance and based on the needs of the Advising Center</a:t>
            </a:r>
            <a:endParaRPr lang="en-US" sz="1600" b="1" i="1" dirty="0"/>
          </a:p>
        </p:txBody>
      </p:sp>
      <p:graphicFrame>
        <p:nvGraphicFramePr>
          <p:cNvPr id="4" name="Table 3"/>
          <p:cNvGraphicFramePr>
            <a:graphicFrameLocks noGrp="1"/>
          </p:cNvGraphicFramePr>
          <p:nvPr>
            <p:extLst>
              <p:ext uri="{D42A27DB-BD31-4B8C-83A1-F6EECF244321}">
                <p14:modId xmlns:p14="http://schemas.microsoft.com/office/powerpoint/2010/main" val="1197922370"/>
              </p:ext>
            </p:extLst>
          </p:nvPr>
        </p:nvGraphicFramePr>
        <p:xfrm>
          <a:off x="1447800" y="3048000"/>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Semester</a:t>
                      </a:r>
                      <a:endParaRPr lang="en-US" dirty="0"/>
                    </a:p>
                  </a:txBody>
                  <a:tcPr/>
                </a:tc>
                <a:tc>
                  <a:txBody>
                    <a:bodyPr/>
                    <a:lstStyle/>
                    <a:p>
                      <a:r>
                        <a:rPr lang="en-US" dirty="0" smtClean="0"/>
                        <a:t>Begin </a:t>
                      </a:r>
                      <a:endParaRPr lang="en-US" dirty="0"/>
                    </a:p>
                  </a:txBody>
                  <a:tcPr/>
                </a:tc>
                <a:tc>
                  <a:txBody>
                    <a:bodyPr/>
                    <a:lstStyle/>
                    <a:p>
                      <a:r>
                        <a:rPr lang="en-US" dirty="0" smtClean="0"/>
                        <a:t>End</a:t>
                      </a:r>
                      <a:endParaRPr lang="en-US" dirty="0"/>
                    </a:p>
                  </a:txBody>
                  <a:tcPr/>
                </a:tc>
              </a:tr>
              <a:tr h="370840">
                <a:tc>
                  <a:txBody>
                    <a:bodyPr/>
                    <a:lstStyle/>
                    <a:p>
                      <a:r>
                        <a:rPr lang="en-US" dirty="0" smtClean="0"/>
                        <a:t>Fall</a:t>
                      </a:r>
                      <a:endParaRPr lang="en-US" dirty="0"/>
                    </a:p>
                  </a:txBody>
                  <a:tcPr/>
                </a:tc>
                <a:tc>
                  <a:txBody>
                    <a:bodyPr/>
                    <a:lstStyle/>
                    <a:p>
                      <a:r>
                        <a:rPr lang="en-US" dirty="0" smtClean="0"/>
                        <a:t>September</a:t>
                      </a:r>
                      <a:endParaRPr lang="en-US" dirty="0"/>
                    </a:p>
                  </a:txBody>
                  <a:tcPr/>
                </a:tc>
                <a:tc>
                  <a:txBody>
                    <a:bodyPr/>
                    <a:lstStyle/>
                    <a:p>
                      <a:r>
                        <a:rPr lang="en-US" dirty="0" smtClean="0"/>
                        <a:t>December</a:t>
                      </a:r>
                      <a:endParaRPr lang="en-US" dirty="0"/>
                    </a:p>
                  </a:txBody>
                  <a:tcPr/>
                </a:tc>
              </a:tr>
              <a:tr h="370840">
                <a:tc>
                  <a:txBody>
                    <a:bodyPr/>
                    <a:lstStyle/>
                    <a:p>
                      <a:r>
                        <a:rPr lang="en-US" dirty="0" smtClean="0"/>
                        <a:t>Spring</a:t>
                      </a:r>
                      <a:endParaRPr lang="en-US" dirty="0"/>
                    </a:p>
                  </a:txBody>
                  <a:tcPr/>
                </a:tc>
                <a:tc>
                  <a:txBody>
                    <a:bodyPr/>
                    <a:lstStyle/>
                    <a:p>
                      <a:r>
                        <a:rPr lang="en-US" dirty="0" smtClean="0"/>
                        <a:t>January</a:t>
                      </a:r>
                      <a:endParaRPr lang="en-US" dirty="0"/>
                    </a:p>
                  </a:txBody>
                  <a:tcPr/>
                </a:tc>
                <a:tc>
                  <a:txBody>
                    <a:bodyPr/>
                    <a:lstStyle/>
                    <a:p>
                      <a:r>
                        <a:rPr lang="en-US" dirty="0" smtClean="0"/>
                        <a:t>May</a:t>
                      </a:r>
                      <a:endParaRPr lang="en-US" dirty="0"/>
                    </a:p>
                  </a:txBody>
                  <a:tcPr/>
                </a:tc>
              </a:tr>
            </a:tbl>
          </a:graphicData>
        </a:graphic>
      </p:graphicFrame>
    </p:spTree>
    <p:extLst>
      <p:ext uri="{BB962C8B-B14F-4D97-AF65-F5344CB8AC3E}">
        <p14:creationId xmlns:p14="http://schemas.microsoft.com/office/powerpoint/2010/main" val="3020120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How can advising be completed</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2177346"/>
              </p:ext>
            </p:extLst>
          </p:nvPr>
        </p:nvGraphicFramePr>
        <p:xfrm>
          <a:off x="381000" y="1295400"/>
          <a:ext cx="8305800" cy="5027698"/>
        </p:xfrm>
        <a:graphic>
          <a:graphicData uri="http://schemas.openxmlformats.org/drawingml/2006/table">
            <a:tbl>
              <a:tblPr firstRow="1" bandRow="1">
                <a:tableStyleId>{5C22544A-7EE6-4342-B048-85BDC9FD1C3A}</a:tableStyleId>
              </a:tblPr>
              <a:tblGrid>
                <a:gridCol w="1600200"/>
                <a:gridCol w="1676400"/>
                <a:gridCol w="1981200"/>
                <a:gridCol w="3048000"/>
              </a:tblGrid>
              <a:tr h="387185">
                <a:tc>
                  <a:txBody>
                    <a:bodyPr/>
                    <a:lstStyle/>
                    <a:p>
                      <a:r>
                        <a:rPr lang="en-US" dirty="0" smtClean="0"/>
                        <a:t>Where</a:t>
                      </a:r>
                      <a:endParaRPr lang="en-US" dirty="0"/>
                    </a:p>
                  </a:txBody>
                  <a:tcPr/>
                </a:tc>
                <a:tc>
                  <a:txBody>
                    <a:bodyPr/>
                    <a:lstStyle/>
                    <a:p>
                      <a:r>
                        <a:rPr lang="en-US" dirty="0" smtClean="0"/>
                        <a:t>What</a:t>
                      </a:r>
                      <a:endParaRPr lang="en-US" dirty="0"/>
                    </a:p>
                  </a:txBody>
                  <a:tcPr/>
                </a:tc>
                <a:tc>
                  <a:txBody>
                    <a:bodyPr/>
                    <a:lstStyle/>
                    <a:p>
                      <a:r>
                        <a:rPr lang="en-US" dirty="0" smtClean="0"/>
                        <a:t>Who</a:t>
                      </a:r>
                      <a:endParaRPr lang="en-US" dirty="0"/>
                    </a:p>
                  </a:txBody>
                  <a:tcPr/>
                </a:tc>
                <a:tc>
                  <a:txBody>
                    <a:bodyPr/>
                    <a:lstStyle/>
                    <a:p>
                      <a:r>
                        <a:rPr lang="en-US" dirty="0" smtClean="0"/>
                        <a:t>How</a:t>
                      </a:r>
                      <a:endParaRPr lang="en-US" dirty="0"/>
                    </a:p>
                  </a:txBody>
                  <a:tcPr/>
                </a:tc>
              </a:tr>
              <a:tr h="2356015">
                <a:tc>
                  <a:txBody>
                    <a:bodyPr/>
                    <a:lstStyle/>
                    <a:p>
                      <a:r>
                        <a:rPr lang="en-US" sz="1600" b="1" dirty="0" smtClean="0"/>
                        <a:t>Advising Center</a:t>
                      </a:r>
                      <a:endParaRPr lang="en-US" sz="1600" b="1" dirty="0"/>
                    </a:p>
                  </a:txBody>
                  <a:tcPr/>
                </a:tc>
                <a:tc>
                  <a:txBody>
                    <a:bodyPr/>
                    <a:lstStyle/>
                    <a:p>
                      <a:r>
                        <a:rPr lang="en-US" sz="1600" b="1" dirty="0" smtClean="0"/>
                        <a:t>Faculty spend 14 hours in the advising center </a:t>
                      </a:r>
                      <a:endParaRPr lang="en-US" sz="1600" b="1" dirty="0"/>
                    </a:p>
                  </a:txBody>
                  <a:tcPr/>
                </a:tc>
                <a:tc>
                  <a:txBody>
                    <a:bodyPr/>
                    <a:lstStyle/>
                    <a:p>
                      <a:pPr marL="285750" indent="-285750">
                        <a:buFont typeface="Arial" pitchFamily="34" charset="0"/>
                        <a:buChar char="•"/>
                      </a:pPr>
                      <a:r>
                        <a:rPr lang="en-US" sz="1600" b="1" dirty="0" smtClean="0"/>
                        <a:t>Work with students on walk-in basis</a:t>
                      </a:r>
                    </a:p>
                    <a:p>
                      <a:pPr marL="285750" indent="-285750">
                        <a:buFont typeface="Arial" pitchFamily="34" charset="0"/>
                        <a:buChar char="•"/>
                      </a:pPr>
                      <a:r>
                        <a:rPr lang="en-US" sz="1600" b="1" dirty="0" smtClean="0"/>
                        <a:t>Scheduling</a:t>
                      </a:r>
                      <a:r>
                        <a:rPr lang="en-US" sz="1600" b="1" baseline="0" dirty="0" smtClean="0"/>
                        <a:t> and course selection most popular student request. </a:t>
                      </a:r>
                    </a:p>
                    <a:p>
                      <a:pPr marL="285750" indent="-285750">
                        <a:buFont typeface="Arial" pitchFamily="34" charset="0"/>
                        <a:buChar char="•"/>
                      </a:pPr>
                      <a:r>
                        <a:rPr lang="en-US" sz="1600" b="1" baseline="0" dirty="0" smtClean="0"/>
                        <a:t>See students with any program.</a:t>
                      </a:r>
                      <a:endParaRPr lang="en-US" sz="1600" b="1" dirty="0"/>
                    </a:p>
                  </a:txBody>
                  <a:tcPr/>
                </a:tc>
                <a:tc>
                  <a:txBody>
                    <a:bodyPr/>
                    <a:lstStyle/>
                    <a:p>
                      <a:pPr marL="285750" indent="-285750">
                        <a:buFont typeface="Arial" charset="0"/>
                        <a:buChar char="•"/>
                      </a:pPr>
                      <a:r>
                        <a:rPr lang="en-US" sz="1600" b="1" dirty="0" smtClean="0"/>
                        <a:t>Hours</a:t>
                      </a:r>
                      <a:r>
                        <a:rPr lang="en-US" sz="1600" b="1" baseline="0" dirty="0" smtClean="0"/>
                        <a:t> must be scheduled at the beginning of the term</a:t>
                      </a:r>
                    </a:p>
                    <a:p>
                      <a:pPr marL="285750" indent="-285750">
                        <a:buFont typeface="Arial" charset="0"/>
                        <a:buChar char="•"/>
                      </a:pPr>
                      <a:r>
                        <a:rPr lang="en-US" sz="1600" b="1" baseline="0" dirty="0" smtClean="0"/>
                        <a:t>Faculty should have a working knowledge of advising, college policies, web advisor and campus resources</a:t>
                      </a:r>
                    </a:p>
                    <a:p>
                      <a:pPr marL="0" indent="0">
                        <a:buFont typeface="Arial" charset="0"/>
                        <a:buNone/>
                      </a:pPr>
                      <a:endParaRPr lang="en-US" sz="1600" b="1" baseline="0" dirty="0" smtClean="0"/>
                    </a:p>
                  </a:txBody>
                  <a:tcPr/>
                </a:tc>
              </a:tr>
              <a:tr h="1622993">
                <a:tc>
                  <a:txBody>
                    <a:bodyPr/>
                    <a:lstStyle/>
                    <a:p>
                      <a:r>
                        <a:rPr lang="en-US" sz="1600" b="1" dirty="0" smtClean="0"/>
                        <a:t>Cohort Advising </a:t>
                      </a:r>
                      <a:endParaRPr lang="en-US" sz="1600" b="1" dirty="0"/>
                    </a:p>
                  </a:txBody>
                  <a:tcPr/>
                </a:tc>
                <a:tc>
                  <a:txBody>
                    <a:bodyPr/>
                    <a:lstStyle/>
                    <a:p>
                      <a:r>
                        <a:rPr lang="en-US" sz="1400" b="1" dirty="0" smtClean="0"/>
                        <a:t>Faculty commit to working with students enrolled in a specific program </a:t>
                      </a:r>
                      <a:endParaRPr lang="en-US" sz="1400" b="1" dirty="0"/>
                    </a:p>
                  </a:txBody>
                  <a:tcPr/>
                </a:tc>
                <a:tc>
                  <a:txBody>
                    <a:bodyPr/>
                    <a:lstStyle/>
                    <a:p>
                      <a:pPr marL="285750" indent="-285750">
                        <a:buFont typeface="Arial" pitchFamily="34" charset="0"/>
                        <a:buChar char="•"/>
                      </a:pPr>
                      <a:r>
                        <a:rPr lang="en-US" sz="1400" b="1" dirty="0" smtClean="0"/>
                        <a:t>Work with students via email, face-to-face.</a:t>
                      </a:r>
                      <a:r>
                        <a:rPr lang="en-US" sz="1400" b="1" baseline="0" dirty="0" smtClean="0"/>
                        <a:t>  </a:t>
                      </a:r>
                    </a:p>
                    <a:p>
                      <a:pPr marL="285750" indent="-285750">
                        <a:buFont typeface="Arial" pitchFamily="34" charset="0"/>
                        <a:buChar char="•"/>
                      </a:pPr>
                      <a:r>
                        <a:rPr lang="en-US" sz="1400" b="1" baseline="0" dirty="0" smtClean="0"/>
                        <a:t>Advise students enrolled in a specific</a:t>
                      </a:r>
                      <a:endParaRPr lang="en-US" sz="1400" b="1" dirty="0"/>
                    </a:p>
                  </a:txBody>
                  <a:tcPr/>
                </a:tc>
                <a:tc>
                  <a:txBody>
                    <a:bodyPr/>
                    <a:lstStyle/>
                    <a:p>
                      <a:pPr marL="285750" indent="-285750">
                        <a:buFont typeface="Arial" charset="0"/>
                        <a:buChar char="•"/>
                      </a:pPr>
                      <a:r>
                        <a:rPr lang="en-US" sz="1400" b="1" dirty="0" smtClean="0"/>
                        <a:t>Faculty should be part</a:t>
                      </a:r>
                      <a:r>
                        <a:rPr lang="en-US" sz="1400" b="1" baseline="0" dirty="0" smtClean="0"/>
                        <a:t> of specific program </a:t>
                      </a:r>
                    </a:p>
                    <a:p>
                      <a:pPr marL="285750" indent="-285750">
                        <a:buFont typeface="Arial" charset="0"/>
                        <a:buChar char="•"/>
                      </a:pPr>
                      <a:r>
                        <a:rPr lang="en-US" sz="1400" b="1" baseline="0" dirty="0" smtClean="0"/>
                        <a:t>Faculty should understand degree requirements, remedial requirements &amp; gen ed course </a:t>
                      </a:r>
                    </a:p>
                  </a:txBody>
                  <a:tcPr/>
                </a:tc>
              </a:tr>
            </a:tbl>
          </a:graphicData>
        </a:graphic>
      </p:graphicFrame>
    </p:spTree>
    <p:extLst>
      <p:ext uri="{BB962C8B-B14F-4D97-AF65-F5344CB8AC3E}">
        <p14:creationId xmlns:p14="http://schemas.microsoft.com/office/powerpoint/2010/main" val="41878673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advising be completed</a:t>
            </a:r>
            <a:endParaRPr lang="en-US"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918279939"/>
              </p:ext>
            </p:extLst>
          </p:nvPr>
        </p:nvGraphicFramePr>
        <p:xfrm>
          <a:off x="533400" y="1371600"/>
          <a:ext cx="7924800" cy="5113020"/>
        </p:xfrm>
        <a:graphic>
          <a:graphicData uri="http://schemas.openxmlformats.org/drawingml/2006/table">
            <a:tbl>
              <a:tblPr firstRow="1" bandRow="1">
                <a:tableStyleId>{5C22544A-7EE6-4342-B048-85BDC9FD1C3A}</a:tableStyleId>
              </a:tblPr>
              <a:tblGrid>
                <a:gridCol w="1600200"/>
                <a:gridCol w="1752600"/>
                <a:gridCol w="1905000"/>
                <a:gridCol w="2667000"/>
              </a:tblGrid>
              <a:tr h="339484">
                <a:tc>
                  <a:txBody>
                    <a:bodyPr/>
                    <a:lstStyle/>
                    <a:p>
                      <a:r>
                        <a:rPr lang="en-US" dirty="0" smtClean="0"/>
                        <a:t>Where</a:t>
                      </a:r>
                      <a:endParaRPr lang="en-US" dirty="0"/>
                    </a:p>
                  </a:txBody>
                  <a:tcPr/>
                </a:tc>
                <a:tc>
                  <a:txBody>
                    <a:bodyPr/>
                    <a:lstStyle/>
                    <a:p>
                      <a:r>
                        <a:rPr lang="en-US" dirty="0" smtClean="0"/>
                        <a:t>What </a:t>
                      </a:r>
                      <a:endParaRPr lang="en-US" dirty="0"/>
                    </a:p>
                  </a:txBody>
                  <a:tcPr/>
                </a:tc>
                <a:tc>
                  <a:txBody>
                    <a:bodyPr/>
                    <a:lstStyle/>
                    <a:p>
                      <a:r>
                        <a:rPr lang="en-US" dirty="0" smtClean="0"/>
                        <a:t>Who</a:t>
                      </a:r>
                      <a:endParaRPr lang="en-US" dirty="0"/>
                    </a:p>
                  </a:txBody>
                  <a:tcPr/>
                </a:tc>
                <a:tc>
                  <a:txBody>
                    <a:bodyPr/>
                    <a:lstStyle/>
                    <a:p>
                      <a:r>
                        <a:rPr lang="en-US" dirty="0" smtClean="0"/>
                        <a:t>How</a:t>
                      </a:r>
                      <a:endParaRPr lang="en-US" dirty="0"/>
                    </a:p>
                  </a:txBody>
                  <a:tcPr/>
                </a:tc>
              </a:tr>
              <a:tr h="2461260">
                <a:tc>
                  <a:txBody>
                    <a:bodyPr/>
                    <a:lstStyle/>
                    <a:p>
                      <a:r>
                        <a:rPr lang="en-US" sz="1600" b="1" dirty="0" smtClean="0"/>
                        <a:t>Athletic</a:t>
                      </a:r>
                      <a:r>
                        <a:rPr lang="en-US" sz="1600" b="1" baseline="0" dirty="0" smtClean="0"/>
                        <a:t> Team Advising</a:t>
                      </a:r>
                      <a:endParaRPr lang="en-US" sz="1600" b="1" dirty="0"/>
                    </a:p>
                  </a:txBody>
                  <a:tcPr/>
                </a:tc>
                <a:tc>
                  <a:txBody>
                    <a:bodyPr/>
                    <a:lstStyle/>
                    <a:p>
                      <a:r>
                        <a:rPr lang="en-US" sz="1400" b="1" dirty="0" smtClean="0"/>
                        <a:t>Faculty commit to working with a specific</a:t>
                      </a:r>
                      <a:r>
                        <a:rPr lang="en-US" sz="1400" b="1" baseline="0" dirty="0" smtClean="0"/>
                        <a:t> team.  </a:t>
                      </a:r>
                      <a:endParaRPr lang="en-US" sz="1400" b="1" dirty="0"/>
                    </a:p>
                  </a:txBody>
                  <a:tcPr/>
                </a:tc>
                <a:tc>
                  <a:txBody>
                    <a:bodyPr/>
                    <a:lstStyle/>
                    <a:p>
                      <a:r>
                        <a:rPr lang="en-US" sz="1400" b="1" dirty="0" smtClean="0"/>
                        <a:t>Work with students via email,</a:t>
                      </a:r>
                      <a:r>
                        <a:rPr lang="en-US" sz="1400" b="1" baseline="0" dirty="0" smtClean="0"/>
                        <a:t> face to face, team meetings.  </a:t>
                      </a:r>
                    </a:p>
                    <a:p>
                      <a:r>
                        <a:rPr lang="en-US" sz="1400" b="1" baseline="0" dirty="0" smtClean="0"/>
                        <a:t>Advise students in multiple programs</a:t>
                      </a:r>
                      <a:endParaRPr lang="en-US" sz="1400" b="1" dirty="0"/>
                    </a:p>
                  </a:txBody>
                  <a:tcPr/>
                </a:tc>
                <a:tc>
                  <a:txBody>
                    <a:bodyPr/>
                    <a:lstStyle/>
                    <a:p>
                      <a:pPr marL="285750" indent="-285750">
                        <a:buFont typeface="Arial" charset="0"/>
                        <a:buChar char="•"/>
                      </a:pPr>
                      <a:r>
                        <a:rPr lang="en-US" sz="1400" b="1" dirty="0" smtClean="0"/>
                        <a:t>Faculty should have</a:t>
                      </a:r>
                      <a:r>
                        <a:rPr lang="en-US" sz="1400" b="1" baseline="0" dirty="0" smtClean="0"/>
                        <a:t> experience and knowledge with variety of programs and campus resources.</a:t>
                      </a:r>
                    </a:p>
                    <a:p>
                      <a:pPr marL="285750" indent="-285750">
                        <a:buFont typeface="Arial" charset="0"/>
                        <a:buChar char="•"/>
                      </a:pPr>
                      <a:r>
                        <a:rPr lang="en-US" sz="1400" b="1" baseline="0" dirty="0" smtClean="0"/>
                        <a:t>  Be aware of athletic schedule (practice/games)</a:t>
                      </a:r>
                    </a:p>
                    <a:p>
                      <a:pPr marL="285750" indent="-285750">
                        <a:buFont typeface="Arial" charset="0"/>
                        <a:buChar char="•"/>
                      </a:pPr>
                      <a:r>
                        <a:rPr lang="en-US" sz="1400" b="1" baseline="0" dirty="0" smtClean="0"/>
                        <a:t>Monitor team enrollment.  </a:t>
                      </a:r>
                    </a:p>
                    <a:p>
                      <a:pPr marL="285750" indent="-285750">
                        <a:buFont typeface="Arial" charset="0"/>
                        <a:buChar char="•"/>
                      </a:pPr>
                      <a:endParaRPr lang="en-US" sz="1400" b="1" dirty="0"/>
                    </a:p>
                  </a:txBody>
                  <a:tcPr/>
                </a:tc>
              </a:tr>
              <a:tr h="2121776">
                <a:tc>
                  <a:txBody>
                    <a:bodyPr/>
                    <a:lstStyle/>
                    <a:p>
                      <a:r>
                        <a:rPr lang="en-US" sz="1600" b="1" dirty="0" smtClean="0"/>
                        <a:t>Campus Events</a:t>
                      </a:r>
                      <a:endParaRPr lang="en-US" sz="1600" b="1" dirty="0"/>
                    </a:p>
                  </a:txBody>
                  <a:tcPr/>
                </a:tc>
                <a:tc>
                  <a:txBody>
                    <a:bodyPr/>
                    <a:lstStyle/>
                    <a:p>
                      <a:r>
                        <a:rPr lang="en-US" sz="1600" b="1" dirty="0" smtClean="0"/>
                        <a:t>Faculty spend 14 hours working at Admission</a:t>
                      </a:r>
                      <a:r>
                        <a:rPr lang="en-US" sz="1600" b="1" baseline="0" dirty="0" smtClean="0"/>
                        <a:t> Open Houses/</a:t>
                      </a:r>
                    </a:p>
                    <a:p>
                      <a:r>
                        <a:rPr lang="en-US" sz="1600" b="1" baseline="0" dirty="0" smtClean="0"/>
                        <a:t>Major Fair/other</a:t>
                      </a:r>
                      <a:endParaRPr lang="en-US" sz="1600" b="1" dirty="0"/>
                    </a:p>
                  </a:txBody>
                  <a:tcPr/>
                </a:tc>
                <a:tc>
                  <a:txBody>
                    <a:bodyPr/>
                    <a:lstStyle/>
                    <a:p>
                      <a:pPr marL="285750" indent="-285750">
                        <a:buFont typeface="Arial" pitchFamily="34" charset="0"/>
                        <a:buChar char="•"/>
                      </a:pPr>
                      <a:r>
                        <a:rPr lang="en-US" sz="1600" b="1" dirty="0" smtClean="0"/>
                        <a:t>Represent the college and</a:t>
                      </a:r>
                      <a:r>
                        <a:rPr lang="en-US" sz="1600" b="1" baseline="0" dirty="0" smtClean="0"/>
                        <a:t> department at events.</a:t>
                      </a:r>
                    </a:p>
                    <a:p>
                      <a:pPr marL="285750" indent="-285750">
                        <a:buFont typeface="Arial" pitchFamily="34" charset="0"/>
                        <a:buChar char="•"/>
                      </a:pPr>
                      <a:r>
                        <a:rPr lang="en-US" sz="1600" b="1" baseline="0" dirty="0" smtClean="0"/>
                        <a:t> Meeting with prospective  students &amp; current.</a:t>
                      </a:r>
                      <a:endParaRPr lang="en-US" sz="1600" b="1" dirty="0"/>
                    </a:p>
                  </a:txBody>
                  <a:tcPr/>
                </a:tc>
                <a:tc>
                  <a:txBody>
                    <a:bodyPr/>
                    <a:lstStyle/>
                    <a:p>
                      <a:pPr marL="285750" indent="-285750">
                        <a:buFont typeface="Arial" charset="0"/>
                        <a:buChar char="•"/>
                      </a:pPr>
                      <a:r>
                        <a:rPr lang="en-US" sz="1600" b="1" dirty="0" smtClean="0"/>
                        <a:t>Be able to answer basic questions about the college and program(s)</a:t>
                      </a:r>
                    </a:p>
                    <a:p>
                      <a:pPr marL="285750" indent="-285750">
                        <a:buFont typeface="Arial" charset="0"/>
                        <a:buChar char="•"/>
                      </a:pPr>
                      <a:r>
                        <a:rPr lang="en-US" sz="1600" b="1" dirty="0" smtClean="0"/>
                        <a:t>Know College Resources</a:t>
                      </a:r>
                      <a:r>
                        <a:rPr lang="en-US" sz="1600" b="1" baseline="0" dirty="0" smtClean="0"/>
                        <a:t> and be able to discuss with students and/or families</a:t>
                      </a:r>
                      <a:endParaRPr lang="en-US" sz="1600" b="1" dirty="0" smtClean="0"/>
                    </a:p>
                  </a:txBody>
                  <a:tcPr/>
                </a:tc>
              </a:tr>
            </a:tbl>
          </a:graphicData>
        </a:graphic>
      </p:graphicFrame>
    </p:spTree>
    <p:extLst>
      <p:ext uri="{BB962C8B-B14F-4D97-AF65-F5344CB8AC3E}">
        <p14:creationId xmlns:p14="http://schemas.microsoft.com/office/powerpoint/2010/main" val="42463061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Advising VS Counseling</a:t>
            </a:r>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312276936"/>
              </p:ext>
            </p:extLst>
          </p:nvPr>
        </p:nvGraphicFramePr>
        <p:xfrm>
          <a:off x="304800" y="1648171"/>
          <a:ext cx="8229600" cy="4851400"/>
        </p:xfrm>
        <a:graphic>
          <a:graphicData uri="http://schemas.openxmlformats.org/drawingml/2006/table">
            <a:tbl>
              <a:tblPr firstRow="1" bandRow="1">
                <a:tableStyleId>{5C22544A-7EE6-4342-B048-85BDC9FD1C3A}</a:tableStyleId>
              </a:tblPr>
              <a:tblGrid>
                <a:gridCol w="4800600"/>
                <a:gridCol w="1752600"/>
                <a:gridCol w="1676400"/>
              </a:tblGrid>
              <a:tr h="370840">
                <a:tc>
                  <a:txBody>
                    <a:bodyPr/>
                    <a:lstStyle/>
                    <a:p>
                      <a:r>
                        <a:rPr lang="en-US" dirty="0" smtClean="0"/>
                        <a:t>Question </a:t>
                      </a:r>
                      <a:endParaRPr lang="en-US" dirty="0"/>
                    </a:p>
                  </a:txBody>
                  <a:tcPr/>
                </a:tc>
                <a:tc>
                  <a:txBody>
                    <a:bodyPr/>
                    <a:lstStyle/>
                    <a:p>
                      <a:pPr algn="ctr"/>
                      <a:r>
                        <a:rPr lang="en-US" dirty="0" smtClean="0"/>
                        <a:t>Faculty Advisor </a:t>
                      </a:r>
                      <a:endParaRPr lang="en-US" dirty="0"/>
                    </a:p>
                  </a:txBody>
                  <a:tcPr/>
                </a:tc>
                <a:tc>
                  <a:txBody>
                    <a:bodyPr/>
                    <a:lstStyle/>
                    <a:p>
                      <a:r>
                        <a:rPr lang="en-US" dirty="0" smtClean="0"/>
                        <a:t>What kind of </a:t>
                      </a:r>
                    </a:p>
                    <a:p>
                      <a:r>
                        <a:rPr lang="en-US" dirty="0" smtClean="0"/>
                        <a:t>Counselor </a:t>
                      </a:r>
                      <a:endParaRPr lang="en-US" dirty="0"/>
                    </a:p>
                  </a:txBody>
                  <a:tcPr/>
                </a:tc>
              </a:tr>
              <a:tr h="370840">
                <a:tc>
                  <a:txBody>
                    <a:bodyPr/>
                    <a:lstStyle/>
                    <a:p>
                      <a:r>
                        <a:rPr lang="en-US" dirty="0" smtClean="0"/>
                        <a:t>I need to figure</a:t>
                      </a:r>
                      <a:r>
                        <a:rPr lang="en-US" baseline="0" dirty="0" smtClean="0"/>
                        <a:t> out what classes to take</a:t>
                      </a:r>
                      <a:endParaRPr lang="en-US" dirty="0"/>
                    </a:p>
                  </a:txBody>
                  <a:tcPr/>
                </a:tc>
                <a:tc>
                  <a:txBody>
                    <a:bodyPr/>
                    <a:lstStyle/>
                    <a:p>
                      <a:pPr algn="ctr"/>
                      <a:endParaRPr lang="en-US" dirty="0"/>
                    </a:p>
                  </a:txBody>
                  <a:tcPr/>
                </a:tc>
                <a:tc>
                  <a:txBody>
                    <a:bodyPr/>
                    <a:lstStyle/>
                    <a:p>
                      <a:r>
                        <a:rPr lang="en-US" dirty="0" smtClean="0"/>
                        <a:t>Academic</a:t>
                      </a:r>
                      <a:endParaRPr lang="en-US" dirty="0"/>
                    </a:p>
                  </a:txBody>
                  <a:tcPr/>
                </a:tc>
              </a:tr>
              <a:tr h="370840">
                <a:tc>
                  <a:txBody>
                    <a:bodyPr/>
                    <a:lstStyle/>
                    <a:p>
                      <a:r>
                        <a:rPr lang="en-US" dirty="0" smtClean="0"/>
                        <a:t>I want to make sure the classes I take go toward my degree</a:t>
                      </a:r>
                      <a:endParaRPr lang="en-US" dirty="0"/>
                    </a:p>
                  </a:txBody>
                  <a:tcPr/>
                </a:tc>
                <a:tc>
                  <a:txBody>
                    <a:bodyPr/>
                    <a:lstStyle/>
                    <a:p>
                      <a:pPr algn="ctr"/>
                      <a:endParaRPr lang="en-US" dirty="0" smtClean="0"/>
                    </a:p>
                    <a:p>
                      <a:pPr algn="ctr"/>
                      <a:endParaRPr lang="en-US" dirty="0"/>
                    </a:p>
                  </a:txBody>
                  <a:tcPr/>
                </a:tc>
                <a:tc>
                  <a:txBody>
                    <a:bodyPr/>
                    <a:lstStyle/>
                    <a:p>
                      <a:r>
                        <a:rPr lang="en-US" dirty="0" smtClean="0"/>
                        <a:t>Academic</a:t>
                      </a:r>
                      <a:endParaRPr lang="en-US" dirty="0"/>
                    </a:p>
                  </a:txBody>
                  <a:tcPr/>
                </a:tc>
              </a:tr>
              <a:tr h="370840">
                <a:tc>
                  <a:txBody>
                    <a:bodyPr/>
                    <a:lstStyle/>
                    <a:p>
                      <a:r>
                        <a:rPr lang="en-US" dirty="0" smtClean="0"/>
                        <a:t>I need guidance about issues related to academics </a:t>
                      </a:r>
                      <a:endParaRPr lang="en-US" dirty="0"/>
                    </a:p>
                  </a:txBody>
                  <a:tcPr/>
                </a:tc>
                <a:tc>
                  <a:txBody>
                    <a:bodyPr/>
                    <a:lstStyle/>
                    <a:p>
                      <a:pPr algn="ctr"/>
                      <a:endParaRPr lang="en-US" dirty="0"/>
                    </a:p>
                  </a:txBody>
                  <a:tcPr/>
                </a:tc>
                <a:tc>
                  <a:txBody>
                    <a:bodyPr/>
                    <a:lstStyle/>
                    <a:p>
                      <a:r>
                        <a:rPr lang="en-US" dirty="0" smtClean="0"/>
                        <a:t>Academic</a:t>
                      </a:r>
                      <a:endParaRPr lang="en-US" dirty="0"/>
                    </a:p>
                  </a:txBody>
                  <a:tcPr/>
                </a:tc>
              </a:tr>
              <a:tr h="370840">
                <a:tc>
                  <a:txBody>
                    <a:bodyPr/>
                    <a:lstStyle/>
                    <a:p>
                      <a:r>
                        <a:rPr lang="en-US" dirty="0" smtClean="0"/>
                        <a:t>I want to discuss the content of the classes and what they are about</a:t>
                      </a:r>
                      <a:endParaRPr lang="en-US" dirty="0"/>
                    </a:p>
                  </a:txBody>
                  <a:tcPr/>
                </a:tc>
                <a:tc>
                  <a:txBody>
                    <a:bodyPr/>
                    <a:lstStyle/>
                    <a:p>
                      <a:pPr algn="ctr"/>
                      <a:endParaRPr lang="en-US" dirty="0"/>
                    </a:p>
                  </a:txBody>
                  <a:tcPr/>
                </a:tc>
                <a:tc>
                  <a:txBody>
                    <a:bodyPr/>
                    <a:lstStyle/>
                    <a:p>
                      <a:endParaRPr lang="en-US" dirty="0"/>
                    </a:p>
                  </a:txBody>
                  <a:tcPr/>
                </a:tc>
              </a:tr>
              <a:tr h="370840">
                <a:tc>
                  <a:txBody>
                    <a:bodyPr/>
                    <a:lstStyle/>
                    <a:p>
                      <a:r>
                        <a:rPr lang="en-US" dirty="0" smtClean="0"/>
                        <a:t>I want to explore some career interests that my program may lead to </a:t>
                      </a:r>
                      <a:endParaRPr lang="en-US" dirty="0"/>
                    </a:p>
                  </a:txBody>
                  <a:tcPr/>
                </a:tc>
                <a:tc>
                  <a:txBody>
                    <a:bodyPr/>
                    <a:lstStyle/>
                    <a:p>
                      <a:pPr algn="ctr"/>
                      <a:endParaRPr lang="en-US" dirty="0"/>
                    </a:p>
                  </a:txBody>
                  <a:tcPr/>
                </a:tc>
                <a:tc>
                  <a:txBody>
                    <a:bodyPr/>
                    <a:lstStyle/>
                    <a:p>
                      <a:r>
                        <a:rPr lang="en-US" dirty="0" smtClean="0"/>
                        <a:t>Career</a:t>
                      </a:r>
                      <a:r>
                        <a:rPr lang="en-US" baseline="0" dirty="0" smtClean="0"/>
                        <a:t> Counselor</a:t>
                      </a:r>
                      <a:endParaRPr lang="en-US" dirty="0"/>
                    </a:p>
                  </a:txBody>
                  <a:tcPr/>
                </a:tc>
              </a:tr>
              <a:tr h="370840">
                <a:tc>
                  <a:txBody>
                    <a:bodyPr/>
                    <a:lstStyle/>
                    <a:p>
                      <a:r>
                        <a:rPr lang="en-US" dirty="0" smtClean="0"/>
                        <a:t>I want to discuss how and</a:t>
                      </a:r>
                      <a:r>
                        <a:rPr lang="en-US" baseline="0" dirty="0" smtClean="0"/>
                        <a:t> when to transfer</a:t>
                      </a:r>
                      <a:endParaRPr lang="en-US" dirty="0"/>
                    </a:p>
                  </a:txBody>
                  <a:tcPr/>
                </a:tc>
                <a:tc>
                  <a:txBody>
                    <a:bodyPr/>
                    <a:lstStyle/>
                    <a:p>
                      <a:pPr algn="ctr"/>
                      <a:endParaRPr lang="en-US" dirty="0"/>
                    </a:p>
                  </a:txBody>
                  <a:tcPr/>
                </a:tc>
                <a:tc>
                  <a:txBody>
                    <a:bodyPr/>
                    <a:lstStyle/>
                    <a:p>
                      <a:r>
                        <a:rPr lang="en-US" dirty="0" smtClean="0"/>
                        <a:t>Transfer Counselor</a:t>
                      </a:r>
                      <a:endParaRPr lang="en-US" dirty="0"/>
                    </a:p>
                  </a:txBody>
                  <a:tcPr/>
                </a:tc>
              </a:tr>
              <a:tr h="370840">
                <a:tc>
                  <a:txBody>
                    <a:bodyPr/>
                    <a:lstStyle/>
                    <a:p>
                      <a:r>
                        <a:rPr lang="en-US" dirty="0" smtClean="0"/>
                        <a:t>I am on probation and need to register</a:t>
                      </a:r>
                      <a:endParaRPr lang="en-US" dirty="0"/>
                    </a:p>
                  </a:txBody>
                  <a:tcPr/>
                </a:tc>
                <a:tc>
                  <a:txBody>
                    <a:bodyPr/>
                    <a:lstStyle/>
                    <a:p>
                      <a:pPr algn="ctr"/>
                      <a:endParaRPr lang="en-US" dirty="0"/>
                    </a:p>
                  </a:txBody>
                  <a:tcPr/>
                </a:tc>
                <a:tc>
                  <a:txBody>
                    <a:bodyPr/>
                    <a:lstStyle/>
                    <a:p>
                      <a:r>
                        <a:rPr lang="en-US" dirty="0" smtClean="0"/>
                        <a:t>Academic</a:t>
                      </a:r>
                      <a:r>
                        <a:rPr lang="en-US" baseline="0" dirty="0" smtClean="0"/>
                        <a:t> Counselor </a:t>
                      </a:r>
                      <a:endParaRPr lang="en-US" dirty="0"/>
                    </a:p>
                  </a:txBody>
                  <a:tcPr/>
                </a:tc>
              </a:tr>
            </a:tbl>
          </a:graphicData>
        </a:graphic>
      </p:graphicFrame>
      <p:pic>
        <p:nvPicPr>
          <p:cNvPr id="1026" name="Picture 2" descr="C:\Users\doconnor\AppData\Local\Microsoft\Windows\Temporary Internet Files\Content.IE5\EBVEJ3U4\Check_mark_23x20_02.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4505" y="2239159"/>
            <a:ext cx="476436" cy="4513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doconnor\AppData\Local\Microsoft\Windows\Temporary Internet Files\Content.IE5\EBVEJ3U4\Check_mark_23x20_02.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2603" y="2813887"/>
            <a:ext cx="476436" cy="4513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doconnor\AppData\Local\Microsoft\Windows\Temporary Internet Files\Content.IE5\EBVEJ3U4\Check_mark_23x20_02.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4505" y="3352800"/>
            <a:ext cx="476436" cy="45131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doconnor\AppData\Local\Microsoft\Windows\Temporary Internet Files\Content.IE5\EBVEJ3U4\Check_mark_23x20_02.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6634" y="4114800"/>
            <a:ext cx="476436" cy="451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1813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29138348"/>
              </p:ext>
            </p:extLst>
          </p:nvPr>
        </p:nvGraphicFramePr>
        <p:xfrm>
          <a:off x="974202" y="762000"/>
          <a:ext cx="7636397" cy="5212080"/>
        </p:xfrm>
        <a:graphic>
          <a:graphicData uri="http://schemas.openxmlformats.org/drawingml/2006/table">
            <a:tbl>
              <a:tblPr firstRow="1" bandRow="1">
                <a:tableStyleId>{5C22544A-7EE6-4342-B048-85BDC9FD1C3A}</a:tableStyleId>
              </a:tblPr>
              <a:tblGrid>
                <a:gridCol w="3003077"/>
                <a:gridCol w="4633320"/>
              </a:tblGrid>
              <a:tr h="370840">
                <a:tc>
                  <a:txBody>
                    <a:bodyPr/>
                    <a:lstStyle/>
                    <a:p>
                      <a:r>
                        <a:rPr lang="en-US" dirty="0" smtClean="0"/>
                        <a:t>Center for Student Success </a:t>
                      </a:r>
                      <a:endParaRPr lang="en-US" dirty="0"/>
                    </a:p>
                  </a:txBody>
                  <a:tcPr/>
                </a:tc>
                <a:tc>
                  <a:txBody>
                    <a:bodyPr/>
                    <a:lstStyle/>
                    <a:p>
                      <a:r>
                        <a:rPr lang="en-US" dirty="0" smtClean="0"/>
                        <a:t>Counselors </a:t>
                      </a:r>
                      <a:endParaRPr lang="en-US" dirty="0"/>
                    </a:p>
                  </a:txBody>
                  <a:tcPr/>
                </a:tc>
              </a:tr>
              <a:tr h="370840">
                <a:tc>
                  <a:txBody>
                    <a:bodyPr/>
                    <a:lstStyle/>
                    <a:p>
                      <a:r>
                        <a:rPr lang="en-US" dirty="0" smtClean="0"/>
                        <a:t>Academic</a:t>
                      </a:r>
                      <a:endParaRPr lang="en-US" dirty="0"/>
                    </a:p>
                  </a:txBody>
                  <a:tcPr/>
                </a:tc>
                <a:tc>
                  <a:txBody>
                    <a:bodyPr/>
                    <a:lstStyle/>
                    <a:p>
                      <a:r>
                        <a:rPr lang="en-US" dirty="0" smtClean="0"/>
                        <a:t>Fred Golub </a:t>
                      </a:r>
                    </a:p>
                    <a:p>
                      <a:r>
                        <a:rPr lang="en-US" dirty="0" smtClean="0"/>
                        <a:t>Dallas</a:t>
                      </a:r>
                      <a:r>
                        <a:rPr lang="en-US" baseline="0" dirty="0" smtClean="0"/>
                        <a:t> Gray </a:t>
                      </a:r>
                      <a:r>
                        <a:rPr lang="en-US" sz="1200" b="1" baseline="0" dirty="0" smtClean="0"/>
                        <a:t>(Community Counselor Hackensack</a:t>
                      </a:r>
                      <a:r>
                        <a:rPr lang="en-US" sz="1200" baseline="0" dirty="0" smtClean="0"/>
                        <a:t>)</a:t>
                      </a:r>
                      <a:endParaRPr lang="en-US" sz="1200" dirty="0" smtClean="0"/>
                    </a:p>
                    <a:p>
                      <a:r>
                        <a:rPr lang="en-US" dirty="0" smtClean="0"/>
                        <a:t>Tim Foote</a:t>
                      </a:r>
                    </a:p>
                    <a:p>
                      <a:r>
                        <a:rPr lang="en-US" dirty="0" smtClean="0"/>
                        <a:t>Kim Smokowski </a:t>
                      </a:r>
                      <a:r>
                        <a:rPr lang="en-US" sz="1200" b="1" dirty="0" smtClean="0"/>
                        <a:t>(NJSTARS/Online) </a:t>
                      </a:r>
                    </a:p>
                    <a:p>
                      <a:r>
                        <a:rPr lang="en-US" dirty="0" smtClean="0"/>
                        <a:t>WinWinKyi (</a:t>
                      </a:r>
                      <a:r>
                        <a:rPr lang="en-US" sz="1200" b="1" dirty="0" smtClean="0"/>
                        <a:t>PTK/Honors)</a:t>
                      </a:r>
                      <a:endParaRPr lang="en-US" sz="1200" b="1" dirty="0"/>
                    </a:p>
                  </a:txBody>
                  <a:tcPr/>
                </a:tc>
              </a:tr>
              <a:tr h="370840">
                <a:tc>
                  <a:txBody>
                    <a:bodyPr/>
                    <a:lstStyle/>
                    <a:p>
                      <a:r>
                        <a:rPr lang="en-US" dirty="0" smtClean="0"/>
                        <a:t>Career </a:t>
                      </a:r>
                      <a:endParaRPr lang="en-US" dirty="0"/>
                    </a:p>
                  </a:txBody>
                  <a:tcPr/>
                </a:tc>
                <a:tc>
                  <a:txBody>
                    <a:bodyPr/>
                    <a:lstStyle/>
                    <a:p>
                      <a:r>
                        <a:rPr lang="en-US" dirty="0" smtClean="0"/>
                        <a:t>Gene Calderon</a:t>
                      </a:r>
                    </a:p>
                    <a:p>
                      <a:r>
                        <a:rPr lang="en-US" dirty="0" smtClean="0"/>
                        <a:t>Margaret McLaughlin </a:t>
                      </a:r>
                      <a:r>
                        <a:rPr lang="en-US" sz="1200" b="1" dirty="0" smtClean="0"/>
                        <a:t>(Transfer)</a:t>
                      </a:r>
                      <a:endParaRPr lang="en-US" sz="1200" b="1" dirty="0"/>
                    </a:p>
                  </a:txBody>
                  <a:tcPr/>
                </a:tc>
              </a:tr>
              <a:tr h="370840">
                <a:tc>
                  <a:txBody>
                    <a:bodyPr/>
                    <a:lstStyle/>
                    <a:p>
                      <a:r>
                        <a:rPr lang="en-US" dirty="0" smtClean="0"/>
                        <a:t>Transfer</a:t>
                      </a:r>
                      <a:endParaRPr lang="en-US" dirty="0"/>
                    </a:p>
                  </a:txBody>
                  <a:tcPr/>
                </a:tc>
                <a:tc>
                  <a:txBody>
                    <a:bodyPr/>
                    <a:lstStyle/>
                    <a:p>
                      <a:r>
                        <a:rPr lang="en-US" dirty="0" smtClean="0"/>
                        <a:t>Donna Crotti</a:t>
                      </a:r>
                    </a:p>
                    <a:p>
                      <a:r>
                        <a:rPr lang="en-US" dirty="0" smtClean="0"/>
                        <a:t>Michael Feder</a:t>
                      </a:r>
                      <a:endParaRPr lang="en-US" dirty="0"/>
                    </a:p>
                  </a:txBody>
                  <a:tcPr/>
                </a:tc>
              </a:tr>
              <a:tr h="370840">
                <a:tc>
                  <a:txBody>
                    <a:bodyPr/>
                    <a:lstStyle/>
                    <a:p>
                      <a:r>
                        <a:rPr lang="en-US" dirty="0" smtClean="0"/>
                        <a:t>Personal </a:t>
                      </a:r>
                      <a:endParaRPr lang="en-US" dirty="0"/>
                    </a:p>
                  </a:txBody>
                  <a:tcPr/>
                </a:tc>
                <a:tc>
                  <a:txBody>
                    <a:bodyPr/>
                    <a:lstStyle/>
                    <a:p>
                      <a:r>
                        <a:rPr lang="en-US" dirty="0" smtClean="0"/>
                        <a:t>Dr. Stafford Barton </a:t>
                      </a:r>
                      <a:r>
                        <a:rPr lang="en-US" sz="1200" b="1" dirty="0" smtClean="0"/>
                        <a:t>(Academic)</a:t>
                      </a:r>
                      <a:endParaRPr lang="en-US" dirty="0" smtClean="0"/>
                    </a:p>
                    <a:p>
                      <a:r>
                        <a:rPr lang="en-US" dirty="0" smtClean="0"/>
                        <a:t>John Giamo</a:t>
                      </a:r>
                      <a:r>
                        <a:rPr lang="en-US" baseline="0" dirty="0" smtClean="0"/>
                        <a:t> (</a:t>
                      </a:r>
                      <a:r>
                        <a:rPr lang="en-US" sz="1200" b="1" baseline="0" dirty="0" smtClean="0"/>
                        <a:t>Veterans &amp; Meadowlands)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Cristina Haedo </a:t>
                      </a:r>
                      <a:r>
                        <a:rPr lang="en-US" sz="1200" b="1" baseline="0" dirty="0" smtClean="0"/>
                        <a:t>(Community Counselor Hackensack)</a:t>
                      </a:r>
                      <a:endParaRPr lang="en-US" baseline="0" dirty="0" smtClean="0"/>
                    </a:p>
                    <a:p>
                      <a:r>
                        <a:rPr lang="en-US" baseline="0" dirty="0" smtClean="0"/>
                        <a:t>Eileen Purcell</a:t>
                      </a:r>
                      <a:endParaRPr lang="en-US" dirty="0"/>
                    </a:p>
                  </a:txBody>
                  <a:tcPr/>
                </a:tc>
              </a:tr>
              <a:tr h="370840">
                <a:tc>
                  <a:txBody>
                    <a:bodyPr/>
                    <a:lstStyle/>
                    <a:p>
                      <a:r>
                        <a:rPr lang="en-US" dirty="0" smtClean="0"/>
                        <a:t>OSS </a:t>
                      </a:r>
                      <a:endParaRPr lang="en-US" dirty="0"/>
                    </a:p>
                  </a:txBody>
                  <a:tcPr/>
                </a:tc>
                <a:tc>
                  <a:txBody>
                    <a:bodyPr/>
                    <a:lstStyle/>
                    <a:p>
                      <a:r>
                        <a:rPr lang="en-US" dirty="0" smtClean="0"/>
                        <a:t>Beth Pincus</a:t>
                      </a:r>
                    </a:p>
                    <a:p>
                      <a:r>
                        <a:rPr lang="en-US" dirty="0" smtClean="0"/>
                        <a:t>Linda Seidman</a:t>
                      </a:r>
                      <a:endParaRPr lang="en-US" dirty="0"/>
                    </a:p>
                  </a:txBody>
                  <a:tcPr/>
                </a:tc>
              </a:tr>
            </a:tbl>
          </a:graphicData>
        </a:graphic>
      </p:graphicFrame>
    </p:spTree>
    <p:extLst>
      <p:ext uri="{BB962C8B-B14F-4D97-AF65-F5344CB8AC3E}">
        <p14:creationId xmlns:p14="http://schemas.microsoft.com/office/powerpoint/2010/main" val="2532437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do faculty advisors do? </a:t>
            </a:r>
            <a:endParaRPr lang="en-US" dirty="0"/>
          </a:p>
        </p:txBody>
      </p:sp>
      <p:pic>
        <p:nvPicPr>
          <p:cNvPr id="1026" name="Picture 2" descr="Image result for advising tools"/>
          <p:cNvPicPr>
            <a:picLocks noChangeAspect="1" noChangeArrowheads="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6934200" y="5201653"/>
            <a:ext cx="2076450" cy="147537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2001" y="1720840"/>
            <a:ext cx="7210424" cy="3416320"/>
          </a:xfrm>
          <a:prstGeom prst="rect">
            <a:avLst/>
          </a:prstGeom>
        </p:spPr>
        <p:txBody>
          <a:bodyPr wrap="square">
            <a:spAutoFit/>
          </a:bodyPr>
          <a:lstStyle/>
          <a:p>
            <a:r>
              <a:rPr lang="en-US" b="1" dirty="0"/>
              <a:t>As an advisor you are expected to: </a:t>
            </a:r>
          </a:p>
          <a:p>
            <a:r>
              <a:rPr lang="en-US" dirty="0"/>
              <a:t> Understand and effectively communicate the curriculum, graduation requirements, and college policies and </a:t>
            </a:r>
            <a:r>
              <a:rPr lang="en-US" dirty="0" smtClean="0"/>
              <a:t>procedures</a:t>
            </a:r>
          </a:p>
          <a:p>
            <a:r>
              <a:rPr lang="en-US" dirty="0" smtClean="0"/>
              <a:t> </a:t>
            </a:r>
            <a:endParaRPr lang="en-US" dirty="0"/>
          </a:p>
          <a:p>
            <a:r>
              <a:rPr lang="en-US" dirty="0"/>
              <a:t> Encourage and guide the student to define and develop educational goals </a:t>
            </a:r>
            <a:endParaRPr lang="en-US" dirty="0" smtClean="0"/>
          </a:p>
          <a:p>
            <a:endParaRPr lang="en-US" dirty="0"/>
          </a:p>
          <a:p>
            <a:r>
              <a:rPr lang="en-US" dirty="0"/>
              <a:t> Encourage and support the student to gain the skills to develop clear and attainable educational plans </a:t>
            </a:r>
            <a:endParaRPr lang="en-US" dirty="0" smtClean="0"/>
          </a:p>
          <a:p>
            <a:endParaRPr lang="en-US" dirty="0"/>
          </a:p>
          <a:p>
            <a:r>
              <a:rPr lang="en-US" dirty="0"/>
              <a:t> Provide the student with information and strategies for utilizing the available resources and services on campus </a:t>
            </a:r>
          </a:p>
        </p:txBody>
      </p:sp>
    </p:spTree>
    <p:extLst>
      <p:ext uri="{BB962C8B-B14F-4D97-AF65-F5344CB8AC3E}">
        <p14:creationId xmlns:p14="http://schemas.microsoft.com/office/powerpoint/2010/main" val="21379162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that means:</a:t>
            </a:r>
            <a:endParaRPr lang="en-US" dirty="0"/>
          </a:p>
        </p:txBody>
      </p:sp>
      <p:sp>
        <p:nvSpPr>
          <p:cNvPr id="3" name="Content Placeholder 2"/>
          <p:cNvSpPr>
            <a:spLocks noGrp="1"/>
          </p:cNvSpPr>
          <p:nvPr>
            <p:ph idx="1"/>
          </p:nvPr>
        </p:nvSpPr>
        <p:spPr/>
        <p:txBody>
          <a:bodyPr/>
          <a:lstStyle/>
          <a:p>
            <a:r>
              <a:rPr lang="en-US" dirty="0" smtClean="0"/>
              <a:t>Faculty Advisors should be able to:</a:t>
            </a:r>
          </a:p>
          <a:p>
            <a:endParaRPr lang="en-US" dirty="0"/>
          </a:p>
          <a:p>
            <a:pPr lvl="1"/>
            <a:r>
              <a:rPr lang="en-US" dirty="0" smtClean="0"/>
              <a:t>Interpret test scores and placement and sequence of developmental courses</a:t>
            </a:r>
          </a:p>
          <a:p>
            <a:pPr lvl="1"/>
            <a:r>
              <a:rPr lang="en-US" dirty="0" smtClean="0"/>
              <a:t>Understand program requirements and general education courses</a:t>
            </a:r>
          </a:p>
          <a:p>
            <a:pPr lvl="1"/>
            <a:r>
              <a:rPr lang="en-US" dirty="0" smtClean="0"/>
              <a:t>Suggest campus resources</a:t>
            </a:r>
          </a:p>
          <a:p>
            <a:pPr lvl="1"/>
            <a:r>
              <a:rPr lang="en-US" dirty="0" smtClean="0"/>
              <a:t>Refer students to student services</a:t>
            </a:r>
          </a:p>
          <a:p>
            <a:pPr lvl="1"/>
            <a:r>
              <a:rPr lang="en-US" dirty="0" smtClean="0"/>
              <a:t>Explain academic policies and procedures</a:t>
            </a:r>
          </a:p>
          <a:p>
            <a:pPr lvl="1"/>
            <a:r>
              <a:rPr lang="en-US" dirty="0" smtClean="0"/>
              <a:t>Identify important deadlines and dates like add/drop, withdrawal, registration, tuition deadlines</a:t>
            </a:r>
          </a:p>
        </p:txBody>
      </p:sp>
    </p:spTree>
    <p:extLst>
      <p:ext uri="{BB962C8B-B14F-4D97-AF65-F5344CB8AC3E}">
        <p14:creationId xmlns:p14="http://schemas.microsoft.com/office/powerpoint/2010/main" val="34140715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lstStyle/>
          <a:p>
            <a:r>
              <a:rPr lang="en-US" dirty="0" smtClean="0"/>
              <a:t>What do advisors use:</a:t>
            </a:r>
            <a:endParaRPr lang="en-US" dirty="0"/>
          </a:p>
        </p:txBody>
      </p:sp>
      <p:sp>
        <p:nvSpPr>
          <p:cNvPr id="3" name="Content Placeholder 2"/>
          <p:cNvSpPr>
            <a:spLocks noGrp="1"/>
          </p:cNvSpPr>
          <p:nvPr>
            <p:ph idx="1"/>
          </p:nvPr>
        </p:nvSpPr>
        <p:spPr/>
        <p:txBody>
          <a:bodyPr>
            <a:normAutofit/>
          </a:bodyPr>
          <a:lstStyle/>
          <a:p>
            <a:r>
              <a:rPr lang="en-US" sz="2000" dirty="0" smtClean="0"/>
              <a:t>College website</a:t>
            </a:r>
          </a:p>
          <a:p>
            <a:r>
              <a:rPr lang="en-US" sz="2000" dirty="0" smtClean="0"/>
              <a:t>Online catalog</a:t>
            </a:r>
          </a:p>
          <a:p>
            <a:r>
              <a:rPr lang="en-US" sz="2000" dirty="0" smtClean="0"/>
              <a:t>Web Advisor</a:t>
            </a:r>
          </a:p>
          <a:p>
            <a:r>
              <a:rPr lang="en-US" sz="2000" dirty="0" smtClean="0"/>
              <a:t>Program Evaluation</a:t>
            </a:r>
          </a:p>
          <a:p>
            <a:endParaRPr lang="en-US" sz="2000" dirty="0" smtClean="0"/>
          </a:p>
          <a:p>
            <a:r>
              <a:rPr lang="en-US" sz="2000" b="1" dirty="0" smtClean="0"/>
              <a:t>Additional tools:</a:t>
            </a:r>
          </a:p>
          <a:p>
            <a:r>
              <a:rPr lang="en-US" sz="1600" b="1" dirty="0" smtClean="0"/>
              <a:t>Developmental Course Sequences</a:t>
            </a:r>
          </a:p>
          <a:p>
            <a:r>
              <a:rPr lang="en-US" sz="1600" b="1" dirty="0" smtClean="0"/>
              <a:t>General Education Sheet</a:t>
            </a:r>
          </a:p>
          <a:p>
            <a:r>
              <a:rPr lang="en-US" sz="1600" b="1" dirty="0" smtClean="0"/>
              <a:t>Schedule Grid</a:t>
            </a:r>
          </a:p>
          <a:p>
            <a:r>
              <a:rPr lang="en-US" sz="1600" b="1" dirty="0" smtClean="0"/>
              <a:t>Academic Calendar</a:t>
            </a:r>
          </a:p>
          <a:p>
            <a:endParaRPr lang="en-US" sz="2000" dirty="0"/>
          </a:p>
          <a:p>
            <a:r>
              <a:rPr lang="en-US" sz="2000" dirty="0" smtClean="0"/>
              <a:t>Do not advise any student without looking </a:t>
            </a:r>
          </a:p>
          <a:p>
            <a:r>
              <a:rPr lang="en-US" sz="2000" dirty="0" smtClean="0"/>
              <a:t>At their program evaluation first!</a:t>
            </a:r>
          </a:p>
        </p:txBody>
      </p:sp>
      <p:pic>
        <p:nvPicPr>
          <p:cNvPr id="3074" name="Picture 2"/>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69844" y="3581400"/>
            <a:ext cx="3181350"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65601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Program Evaluation in Web Advisor</a:t>
            </a:r>
            <a:endParaRPr lang="en-US" dirty="0"/>
          </a:p>
        </p:txBody>
      </p:sp>
      <p:sp>
        <p:nvSpPr>
          <p:cNvPr id="3" name="Content Placeholder 2"/>
          <p:cNvSpPr>
            <a:spLocks noGrp="1"/>
          </p:cNvSpPr>
          <p:nvPr>
            <p:ph idx="1"/>
          </p:nvPr>
        </p:nvSpPr>
        <p:spPr/>
        <p:txBody>
          <a:bodyPr/>
          <a:lstStyle/>
          <a:p>
            <a:r>
              <a:rPr lang="en-US" dirty="0" smtClean="0"/>
              <a:t>The courses required for the degree</a:t>
            </a:r>
            <a:endParaRPr lang="en-US" dirty="0"/>
          </a:p>
          <a:p>
            <a:r>
              <a:rPr lang="en-US" dirty="0" smtClean="0"/>
              <a:t>The placement test Results &amp; requirements</a:t>
            </a:r>
          </a:p>
          <a:p>
            <a:r>
              <a:rPr lang="en-US" dirty="0" smtClean="0"/>
              <a:t>The courses that have been completed</a:t>
            </a:r>
          </a:p>
          <a:p>
            <a:r>
              <a:rPr lang="en-US" dirty="0" smtClean="0"/>
              <a:t>The courses that are still needed</a:t>
            </a:r>
          </a:p>
          <a:p>
            <a:r>
              <a:rPr lang="en-US" dirty="0" smtClean="0"/>
              <a:t>The student’s GPA</a:t>
            </a:r>
          </a:p>
          <a:p>
            <a:r>
              <a:rPr lang="en-US" dirty="0" smtClean="0"/>
              <a:t>The student’s academic standing </a:t>
            </a:r>
          </a:p>
          <a:p>
            <a:r>
              <a:rPr lang="en-US" dirty="0" smtClean="0"/>
              <a:t>Any holds </a:t>
            </a:r>
          </a:p>
          <a:p>
            <a:endParaRPr lang="en-US" dirty="0"/>
          </a:p>
          <a:p>
            <a:pPr marL="0" indent="0" algn="ctr">
              <a:buNone/>
            </a:pPr>
            <a:r>
              <a:rPr lang="en-US" i="1" dirty="0" smtClean="0"/>
              <a:t>Review “TRANSCRIPT” for complete list of courses – transcript includes all withdrawn courses that are not reflected on program evaluation.</a:t>
            </a:r>
          </a:p>
          <a:p>
            <a:endParaRPr lang="en-US" dirty="0"/>
          </a:p>
        </p:txBody>
      </p:sp>
    </p:spTree>
    <p:extLst>
      <p:ext uri="{BB962C8B-B14F-4D97-AF65-F5344CB8AC3E}">
        <p14:creationId xmlns:p14="http://schemas.microsoft.com/office/powerpoint/2010/main" val="9014781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English  aka EBS</a:t>
            </a:r>
            <a:endParaRPr lang="en-US" dirty="0"/>
          </a:p>
        </p:txBody>
      </p:sp>
      <p:sp>
        <p:nvSpPr>
          <p:cNvPr id="3" name="Content Placeholder 2"/>
          <p:cNvSpPr>
            <a:spLocks noGrp="1"/>
          </p:cNvSpPr>
          <p:nvPr>
            <p:ph idx="1"/>
          </p:nvPr>
        </p:nvSpPr>
        <p:spPr>
          <a:xfrm>
            <a:off x="457200" y="1371600"/>
            <a:ext cx="8229600" cy="5105400"/>
          </a:xfrm>
        </p:spPr>
        <p:txBody>
          <a:bodyPr/>
          <a:lstStyle/>
          <a:p>
            <a:pPr marL="0" indent="0">
              <a:buNone/>
            </a:pPr>
            <a:r>
              <a:rPr lang="en-US" sz="1800" dirty="0" smtClean="0"/>
              <a:t>English Basic Skills</a:t>
            </a:r>
          </a:p>
          <a:p>
            <a:pPr marL="0" indent="0">
              <a:buNone/>
            </a:pPr>
            <a:r>
              <a:rPr lang="en-US" sz="1800" dirty="0" smtClean="0"/>
              <a:t>The EBS requirement varies depending on the </a:t>
            </a:r>
            <a:r>
              <a:rPr lang="en-US" sz="1400" dirty="0" smtClean="0"/>
              <a:t>placement test results of each student.</a:t>
            </a:r>
            <a:endParaRPr lang="en-US" sz="1400" dirty="0"/>
          </a:p>
        </p:txBody>
      </p:sp>
      <p:graphicFrame>
        <p:nvGraphicFramePr>
          <p:cNvPr id="5" name="Table 4"/>
          <p:cNvGraphicFramePr>
            <a:graphicFrameLocks noGrp="1"/>
          </p:cNvGraphicFramePr>
          <p:nvPr>
            <p:extLst>
              <p:ext uri="{D42A27DB-BD31-4B8C-83A1-F6EECF244321}">
                <p14:modId xmlns:p14="http://schemas.microsoft.com/office/powerpoint/2010/main" val="1832320859"/>
              </p:ext>
            </p:extLst>
          </p:nvPr>
        </p:nvGraphicFramePr>
        <p:xfrm>
          <a:off x="533400" y="2286000"/>
          <a:ext cx="7848600" cy="4322096"/>
        </p:xfrm>
        <a:graphic>
          <a:graphicData uri="http://schemas.openxmlformats.org/drawingml/2006/table">
            <a:tbl>
              <a:tblPr firstRow="1" bandRow="1">
                <a:tableStyleId>{5C22544A-7EE6-4342-B048-85BDC9FD1C3A}</a:tableStyleId>
              </a:tblPr>
              <a:tblGrid>
                <a:gridCol w="1569720"/>
                <a:gridCol w="1569720"/>
                <a:gridCol w="1569720"/>
                <a:gridCol w="1569720"/>
                <a:gridCol w="1569720"/>
              </a:tblGrid>
              <a:tr h="6888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t>Placement</a:t>
                      </a:r>
                    </a:p>
                    <a:p>
                      <a:endParaRPr lang="en-US" dirty="0"/>
                    </a:p>
                  </a:txBody>
                  <a:tcPr/>
                </a:tc>
                <a:tc>
                  <a:txBody>
                    <a:bodyPr/>
                    <a:lstStyle/>
                    <a:p>
                      <a:r>
                        <a:rPr lang="en-US" dirty="0" smtClean="0"/>
                        <a:t>Semester One</a:t>
                      </a:r>
                      <a:endParaRPr lang="en-US" dirty="0"/>
                    </a:p>
                  </a:txBody>
                  <a:tcPr/>
                </a:tc>
                <a:tc>
                  <a:txBody>
                    <a:bodyPr/>
                    <a:lstStyle/>
                    <a:p>
                      <a:r>
                        <a:rPr lang="en-US" dirty="0" smtClean="0"/>
                        <a:t>Semester Two</a:t>
                      </a:r>
                      <a:endParaRPr lang="en-US" dirty="0"/>
                    </a:p>
                  </a:txBody>
                  <a:tcPr/>
                </a:tc>
                <a:tc>
                  <a:txBody>
                    <a:bodyPr/>
                    <a:lstStyle/>
                    <a:p>
                      <a:r>
                        <a:rPr lang="en-US" dirty="0" smtClean="0"/>
                        <a:t>Semester Three</a:t>
                      </a:r>
                      <a:endParaRPr lang="en-US" dirty="0"/>
                    </a:p>
                  </a:txBody>
                  <a:tcPr/>
                </a:tc>
                <a:tc>
                  <a:txBody>
                    <a:bodyPr/>
                    <a:lstStyle/>
                    <a:p>
                      <a:r>
                        <a:rPr lang="en-US" dirty="0" smtClean="0"/>
                        <a:t>Semester Four</a:t>
                      </a:r>
                      <a:endParaRPr lang="en-US" dirty="0"/>
                    </a:p>
                  </a:txBody>
                  <a:tcPr/>
                </a:tc>
              </a:tr>
              <a:tr h="734569">
                <a:tc>
                  <a:txBody>
                    <a:bodyPr/>
                    <a:lstStyle/>
                    <a:p>
                      <a:r>
                        <a:rPr lang="en-US" sz="1400" b="0" dirty="0" smtClean="0"/>
                        <a:t>2 semesters</a:t>
                      </a:r>
                      <a:r>
                        <a:rPr lang="en-US" sz="1400" b="0" baseline="0" dirty="0" smtClean="0"/>
                        <a:t> of developmental EBS (10 credits</a:t>
                      </a:r>
                      <a:r>
                        <a:rPr lang="en-US" sz="1400" b="1" baseline="0" dirty="0" smtClean="0"/>
                        <a:t>)</a:t>
                      </a:r>
                      <a:endParaRPr lang="en-US" sz="1400" b="1" dirty="0"/>
                    </a:p>
                  </a:txBody>
                  <a:tcPr/>
                </a:tc>
                <a:tc>
                  <a:txBody>
                    <a:bodyPr/>
                    <a:lstStyle/>
                    <a:p>
                      <a:r>
                        <a:rPr lang="en-US" dirty="0" smtClean="0"/>
                        <a:t>EBS 011</a:t>
                      </a:r>
                      <a:endParaRPr lang="en-US" dirty="0"/>
                    </a:p>
                  </a:txBody>
                  <a:tcPr/>
                </a:tc>
                <a:tc>
                  <a:txBody>
                    <a:bodyPr/>
                    <a:lstStyle/>
                    <a:p>
                      <a:r>
                        <a:rPr lang="en-US" dirty="0" smtClean="0"/>
                        <a:t>EBS 012</a:t>
                      </a:r>
                      <a:endParaRPr lang="en-US" dirty="0"/>
                    </a:p>
                  </a:txBody>
                  <a:tcPr/>
                </a:tc>
                <a:tc>
                  <a:txBody>
                    <a:bodyPr/>
                    <a:lstStyle/>
                    <a:p>
                      <a:r>
                        <a:rPr lang="en-US" dirty="0" smtClean="0"/>
                        <a:t>Wrt 101</a:t>
                      </a:r>
                      <a:endParaRPr lang="en-US" dirty="0"/>
                    </a:p>
                  </a:txBody>
                  <a:tcPr/>
                </a:tc>
                <a:tc>
                  <a:txBody>
                    <a:bodyPr/>
                    <a:lstStyle/>
                    <a:p>
                      <a:r>
                        <a:rPr lang="en-US" dirty="0" smtClean="0"/>
                        <a:t>WRT 201 (or</a:t>
                      </a:r>
                      <a:r>
                        <a:rPr lang="en-US" baseline="0" dirty="0" smtClean="0"/>
                        <a:t> maybe 202)</a:t>
                      </a:r>
                      <a:endParaRPr lang="en-US" dirty="0"/>
                    </a:p>
                  </a:txBody>
                  <a:tcPr/>
                </a:tc>
              </a:tr>
              <a:tr h="734569">
                <a:tc>
                  <a:txBody>
                    <a:bodyPr/>
                    <a:lstStyle/>
                    <a:p>
                      <a:r>
                        <a:rPr lang="en-US" sz="1400" b="0" dirty="0" smtClean="0"/>
                        <a:t>1 semester of developmental EBS ( 5 credits) </a:t>
                      </a:r>
                      <a:endParaRPr lang="en-US" sz="1400" b="0" dirty="0"/>
                    </a:p>
                  </a:txBody>
                  <a:tcPr/>
                </a:tc>
                <a:tc>
                  <a:txBody>
                    <a:bodyPr/>
                    <a:lstStyle/>
                    <a:p>
                      <a:r>
                        <a:rPr lang="en-US" dirty="0" smtClean="0"/>
                        <a:t>EBS 021</a:t>
                      </a:r>
                      <a:endParaRPr lang="en-US" dirty="0"/>
                    </a:p>
                  </a:txBody>
                  <a:tcPr/>
                </a:tc>
                <a:tc>
                  <a:txBody>
                    <a:bodyPr/>
                    <a:lstStyle/>
                    <a:p>
                      <a:r>
                        <a:rPr lang="en-US" dirty="0" smtClean="0"/>
                        <a:t>WRT 101</a:t>
                      </a:r>
                      <a:endParaRPr lang="en-US" dirty="0"/>
                    </a:p>
                  </a:txBody>
                  <a:tcPr/>
                </a:tc>
                <a:tc>
                  <a:txBody>
                    <a:bodyPr/>
                    <a:lstStyle/>
                    <a:p>
                      <a:r>
                        <a:rPr lang="en-US" dirty="0" smtClean="0"/>
                        <a:t>WRT </a:t>
                      </a:r>
                      <a:r>
                        <a:rPr lang="en-US" sz="1400" dirty="0" smtClean="0"/>
                        <a:t>201</a:t>
                      </a:r>
                      <a:r>
                        <a:rPr lang="en-US" sz="1400" baseline="0" dirty="0" smtClean="0"/>
                        <a:t> (or maybe 202)</a:t>
                      </a:r>
                      <a:endParaRPr lang="en-US" sz="1400" dirty="0"/>
                    </a:p>
                  </a:txBody>
                  <a:tcPr/>
                </a:tc>
                <a:tc>
                  <a:txBody>
                    <a:bodyPr/>
                    <a:lstStyle/>
                    <a:p>
                      <a:endParaRPr lang="en-US" dirty="0"/>
                    </a:p>
                  </a:txBody>
                  <a:tcPr/>
                </a:tc>
              </a:tr>
              <a:tr h="821100">
                <a:tc>
                  <a:txBody>
                    <a:bodyPr/>
                    <a:lstStyle/>
                    <a:p>
                      <a:r>
                        <a:rPr lang="en-US" sz="1400" dirty="0" smtClean="0"/>
                        <a:t>1 semester support developmental class (2 credits)</a:t>
                      </a:r>
                      <a:endParaRPr lang="en-US" sz="1400" dirty="0"/>
                    </a:p>
                  </a:txBody>
                  <a:tcPr/>
                </a:tc>
                <a:tc>
                  <a:txBody>
                    <a:bodyPr/>
                    <a:lstStyle/>
                    <a:p>
                      <a:r>
                        <a:rPr lang="en-US" dirty="0" smtClean="0"/>
                        <a:t>WRT 101 &amp;  033 </a:t>
                      </a:r>
                      <a:endParaRPr lang="en-US" dirty="0"/>
                    </a:p>
                  </a:txBody>
                  <a:tcPr/>
                </a:tc>
                <a:tc>
                  <a:txBody>
                    <a:bodyPr/>
                    <a:lstStyle/>
                    <a:p>
                      <a:r>
                        <a:rPr lang="en-US" dirty="0" smtClean="0"/>
                        <a:t>WRT 201 </a:t>
                      </a:r>
                      <a:r>
                        <a:rPr lang="en-US" sz="1400" dirty="0" smtClean="0"/>
                        <a:t>(or maybe 202)</a:t>
                      </a:r>
                      <a:endParaRPr lang="en-US" sz="1400" dirty="0"/>
                    </a:p>
                  </a:txBody>
                  <a:tcPr/>
                </a:tc>
                <a:tc>
                  <a:txBody>
                    <a:bodyPr/>
                    <a:lstStyle/>
                    <a:p>
                      <a:endParaRPr lang="en-US" dirty="0"/>
                    </a:p>
                  </a:txBody>
                  <a:tcPr/>
                </a:tc>
                <a:tc>
                  <a:txBody>
                    <a:bodyPr/>
                    <a:lstStyle/>
                    <a:p>
                      <a:endParaRPr lang="en-US" dirty="0"/>
                    </a:p>
                  </a:txBody>
                  <a:tcPr/>
                </a:tc>
              </a:tr>
              <a:tr h="10594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1 semester support developmental class ( 1-credit) </a:t>
                      </a:r>
                    </a:p>
                    <a:p>
                      <a:endParaRPr lang="en-US" dirty="0"/>
                    </a:p>
                  </a:txBody>
                  <a:tcPr/>
                </a:tc>
                <a:tc>
                  <a:txBody>
                    <a:bodyPr/>
                    <a:lstStyle/>
                    <a:p>
                      <a:r>
                        <a:rPr lang="en-US" dirty="0" smtClean="0"/>
                        <a:t>WRT 101 &amp; 041</a:t>
                      </a:r>
                      <a:endParaRPr lang="en-US" dirty="0"/>
                    </a:p>
                  </a:txBody>
                  <a:tcPr/>
                </a:tc>
                <a:tc>
                  <a:txBody>
                    <a:bodyPr/>
                    <a:lstStyle/>
                    <a:p>
                      <a:r>
                        <a:rPr lang="en-US" dirty="0" smtClean="0"/>
                        <a:t>WRT201</a:t>
                      </a:r>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4215582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Developmental Math </a:t>
            </a:r>
            <a:endParaRPr lang="en-US" dirty="0"/>
          </a:p>
        </p:txBody>
      </p:sp>
      <p:sp>
        <p:nvSpPr>
          <p:cNvPr id="3" name="Content Placeholder 2"/>
          <p:cNvSpPr>
            <a:spLocks noGrp="1"/>
          </p:cNvSpPr>
          <p:nvPr>
            <p:ph idx="1"/>
          </p:nvPr>
        </p:nvSpPr>
        <p:spPr>
          <a:xfrm>
            <a:off x="457200" y="1447800"/>
            <a:ext cx="8153400" cy="5105400"/>
          </a:xfrm>
        </p:spPr>
        <p:txBody>
          <a:bodyPr>
            <a:normAutofit/>
          </a:bodyPr>
          <a:lstStyle/>
          <a:p>
            <a:pPr marL="0" indent="0">
              <a:buNone/>
            </a:pPr>
            <a:endParaRPr lang="en-US" sz="2000" dirty="0" smtClean="0"/>
          </a:p>
          <a:p>
            <a:pPr marL="0" indent="0" algn="ctr">
              <a:buNone/>
            </a:pPr>
            <a:r>
              <a:rPr lang="en-US" sz="2000" dirty="0" smtClean="0"/>
              <a:t>Math Placement is based on test results.</a:t>
            </a:r>
          </a:p>
          <a:p>
            <a:endParaRPr lang="en-US" sz="2000" dirty="0" smtClean="0"/>
          </a:p>
          <a:p>
            <a:endParaRPr lang="en-US" sz="2000" dirty="0"/>
          </a:p>
          <a:p>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1254628292"/>
              </p:ext>
            </p:extLst>
          </p:nvPr>
        </p:nvGraphicFramePr>
        <p:xfrm>
          <a:off x="914400" y="2362200"/>
          <a:ext cx="6324600" cy="3627120"/>
        </p:xfrm>
        <a:graphic>
          <a:graphicData uri="http://schemas.openxmlformats.org/drawingml/2006/table">
            <a:tbl>
              <a:tblPr firstRow="1" bandRow="1">
                <a:tableStyleId>{5C22544A-7EE6-4342-B048-85BDC9FD1C3A}</a:tableStyleId>
              </a:tblPr>
              <a:tblGrid>
                <a:gridCol w="2108200"/>
                <a:gridCol w="2108200"/>
                <a:gridCol w="2108200"/>
              </a:tblGrid>
              <a:tr h="0">
                <a:tc>
                  <a:txBody>
                    <a:bodyPr/>
                    <a:lstStyle/>
                    <a:p>
                      <a:pPr algn="ctr"/>
                      <a:r>
                        <a:rPr lang="en-US" dirty="0" smtClean="0"/>
                        <a:t>Placement</a:t>
                      </a:r>
                      <a:endParaRPr lang="en-US" dirty="0"/>
                    </a:p>
                  </a:txBody>
                  <a:tcPr/>
                </a:tc>
                <a:tc>
                  <a:txBody>
                    <a:bodyPr/>
                    <a:lstStyle/>
                    <a:p>
                      <a:pPr algn="ctr"/>
                      <a:r>
                        <a:rPr lang="en-US" dirty="0" smtClean="0"/>
                        <a:t>Description</a:t>
                      </a:r>
                      <a:endParaRPr lang="en-US" dirty="0"/>
                    </a:p>
                  </a:txBody>
                  <a:tcPr/>
                </a:tc>
                <a:tc>
                  <a:txBody>
                    <a:bodyPr/>
                    <a:lstStyle/>
                    <a:p>
                      <a:r>
                        <a:rPr lang="en-US" dirty="0" smtClean="0"/>
                        <a:t>Requirement</a:t>
                      </a:r>
                      <a:endParaRPr lang="en-US" dirty="0"/>
                    </a:p>
                  </a:txBody>
                  <a:tcPr/>
                </a:tc>
              </a:tr>
              <a:tr h="0">
                <a:tc>
                  <a:txBody>
                    <a:bodyPr/>
                    <a:lstStyle/>
                    <a:p>
                      <a:pPr algn="ctr"/>
                      <a:r>
                        <a:rPr lang="en-US" sz="1400" dirty="0" smtClean="0"/>
                        <a:t>Math 010AL</a:t>
                      </a:r>
                      <a:r>
                        <a:rPr lang="en-US" sz="1400" baseline="0" dirty="0" smtClean="0"/>
                        <a:t> &amp; Math 011AL </a:t>
                      </a:r>
                      <a:endParaRPr lang="en-US" sz="1400" dirty="0"/>
                    </a:p>
                  </a:txBody>
                  <a:tcPr/>
                </a:tc>
                <a:tc>
                  <a:txBody>
                    <a:bodyPr/>
                    <a:lstStyle/>
                    <a:p>
                      <a:pPr algn="ctr"/>
                      <a:r>
                        <a:rPr lang="en-US" sz="1400" b="1" dirty="0" smtClean="0"/>
                        <a:t>Paired class </a:t>
                      </a:r>
                      <a:r>
                        <a:rPr lang="en-US" sz="1400" dirty="0" smtClean="0"/>
                        <a:t>Computer assisted class (010)  provides support for Math 011.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Required for all students that TEST into it. </a:t>
                      </a:r>
                    </a:p>
                    <a:p>
                      <a:pPr algn="ctr"/>
                      <a:endParaRPr lang="en-US" sz="1400" dirty="0"/>
                    </a:p>
                  </a:txBody>
                  <a:tcPr/>
                </a:tc>
                <a:tc>
                  <a:txBody>
                    <a:bodyPr/>
                    <a:lstStyle/>
                    <a:p>
                      <a:pPr algn="ctr"/>
                      <a:r>
                        <a:rPr lang="en-US" sz="1400" dirty="0" smtClean="0"/>
                        <a:t>Math 010 – 1 cr</a:t>
                      </a:r>
                    </a:p>
                    <a:p>
                      <a:pPr algn="ctr"/>
                      <a:r>
                        <a:rPr lang="en-US" sz="1400" dirty="0" smtClean="0"/>
                        <a:t>Math</a:t>
                      </a:r>
                      <a:r>
                        <a:rPr lang="en-US" sz="1400" baseline="0" dirty="0" smtClean="0"/>
                        <a:t> 011 – 3 cr</a:t>
                      </a:r>
                    </a:p>
                    <a:p>
                      <a:pPr algn="ctr"/>
                      <a:r>
                        <a:rPr lang="en-US" sz="1400" baseline="0" dirty="0" smtClean="0"/>
                        <a:t>One semester </a:t>
                      </a:r>
                    </a:p>
                    <a:p>
                      <a:pPr algn="ctr"/>
                      <a:endParaRPr lang="en-US" sz="1400" dirty="0" smtClean="0"/>
                    </a:p>
                  </a:txBody>
                  <a:tcPr/>
                </a:tc>
              </a:tr>
              <a:tr h="0">
                <a:tc>
                  <a:txBody>
                    <a:bodyPr/>
                    <a:lstStyle/>
                    <a:p>
                      <a:pPr algn="ctr"/>
                      <a:r>
                        <a:rPr lang="en-US" sz="1400" dirty="0" smtClean="0"/>
                        <a:t>Math 011</a:t>
                      </a:r>
                      <a:endParaRPr lang="en-US" sz="1400" dirty="0"/>
                    </a:p>
                  </a:txBody>
                  <a:tcPr/>
                </a:tc>
                <a:tc>
                  <a:txBody>
                    <a:bodyPr/>
                    <a:lstStyle/>
                    <a:p>
                      <a:pPr algn="ctr"/>
                      <a:r>
                        <a:rPr lang="en-US" sz="1400" dirty="0" smtClean="0"/>
                        <a:t>Basic Math </a:t>
                      </a:r>
                    </a:p>
                    <a:p>
                      <a:pPr algn="ctr"/>
                      <a:r>
                        <a:rPr lang="en-US" sz="1400" dirty="0" smtClean="0"/>
                        <a:t>Required for all students</a:t>
                      </a:r>
                      <a:r>
                        <a:rPr lang="en-US" sz="1400" baseline="0" dirty="0" smtClean="0"/>
                        <a:t> that TEST into it</a:t>
                      </a:r>
                      <a:endParaRPr lang="en-US" sz="1400" dirty="0"/>
                    </a:p>
                  </a:txBody>
                  <a:tcPr/>
                </a:tc>
                <a:tc>
                  <a:txBody>
                    <a:bodyPr/>
                    <a:lstStyle/>
                    <a:p>
                      <a:pPr algn="ctr"/>
                      <a:r>
                        <a:rPr lang="en-US" sz="1400" dirty="0" smtClean="0"/>
                        <a:t>3 cr</a:t>
                      </a:r>
                    </a:p>
                    <a:p>
                      <a:pPr algn="ctr"/>
                      <a:r>
                        <a:rPr lang="en-US" sz="1400" dirty="0" smtClean="0"/>
                        <a:t>One semester</a:t>
                      </a:r>
                    </a:p>
                    <a:p>
                      <a:pPr algn="ctr"/>
                      <a:endParaRPr lang="en-US" sz="1400" dirty="0"/>
                    </a:p>
                  </a:txBody>
                  <a:tcPr/>
                </a:tc>
              </a:tr>
              <a:tr h="0">
                <a:tc>
                  <a:txBody>
                    <a:bodyPr/>
                    <a:lstStyle/>
                    <a:p>
                      <a:pPr algn="ctr"/>
                      <a:r>
                        <a:rPr lang="en-US" sz="1400" dirty="0" smtClean="0"/>
                        <a:t>Math 012 </a:t>
                      </a:r>
                      <a:endParaRPr lang="en-US" sz="1400" dirty="0"/>
                    </a:p>
                  </a:txBody>
                  <a:tcPr/>
                </a:tc>
                <a:tc>
                  <a:txBody>
                    <a:bodyPr/>
                    <a:lstStyle/>
                    <a:p>
                      <a:pPr algn="ctr"/>
                      <a:r>
                        <a:rPr lang="en-US" sz="1400" dirty="0" smtClean="0"/>
                        <a:t>Accelerated basic Math</a:t>
                      </a:r>
                      <a:endParaRPr lang="en-US" sz="1400" dirty="0"/>
                    </a:p>
                  </a:txBody>
                  <a:tcPr/>
                </a:tc>
                <a:tc>
                  <a:txBody>
                    <a:bodyPr/>
                    <a:lstStyle/>
                    <a:p>
                      <a:pPr algn="ctr"/>
                      <a:r>
                        <a:rPr lang="en-US" sz="1400" dirty="0" smtClean="0"/>
                        <a:t>1 cr</a:t>
                      </a:r>
                    </a:p>
                    <a:p>
                      <a:pPr algn="ctr"/>
                      <a:r>
                        <a:rPr lang="en-US" sz="1400" dirty="0" smtClean="0"/>
                        <a:t>This course can be completed</a:t>
                      </a:r>
                      <a:r>
                        <a:rPr lang="en-US" sz="1400" baseline="0" dirty="0" smtClean="0"/>
                        <a:t> in as few as 7 weeks</a:t>
                      </a:r>
                      <a:endParaRPr lang="en-US" sz="1400" dirty="0"/>
                    </a:p>
                  </a:txBody>
                  <a:tcPr/>
                </a:tc>
              </a:tr>
            </a:tbl>
          </a:graphicData>
        </a:graphic>
      </p:graphicFrame>
    </p:spTree>
    <p:extLst>
      <p:ext uri="{BB962C8B-B14F-4D97-AF65-F5344CB8AC3E}">
        <p14:creationId xmlns:p14="http://schemas.microsoft.com/office/powerpoint/2010/main" val="41991475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90600"/>
          </a:xfrm>
        </p:spPr>
        <p:txBody>
          <a:bodyPr/>
          <a:lstStyle/>
          <a:p>
            <a:pPr algn="ctr"/>
            <a:r>
              <a:rPr lang="en-US" dirty="0" smtClean="0"/>
              <a:t>Algebra</a:t>
            </a:r>
            <a:endParaRPr lang="en-US" dirty="0"/>
          </a:p>
        </p:txBody>
      </p:sp>
      <p:sp>
        <p:nvSpPr>
          <p:cNvPr id="3" name="Content Placeholder 2"/>
          <p:cNvSpPr>
            <a:spLocks noGrp="1"/>
          </p:cNvSpPr>
          <p:nvPr>
            <p:ph idx="1"/>
          </p:nvPr>
        </p:nvSpPr>
        <p:spPr>
          <a:xfrm>
            <a:off x="457200" y="1676400"/>
            <a:ext cx="8229600" cy="4876800"/>
          </a:xfrm>
        </p:spPr>
        <p:txBody>
          <a:bodyPr>
            <a:normAutofit/>
          </a:bodyPr>
          <a:lstStyle/>
          <a:p>
            <a:r>
              <a:rPr lang="en-US" sz="1800" b="1" dirty="0"/>
              <a:t>Algebra Placement is based on test results &amp; program of </a:t>
            </a:r>
            <a:r>
              <a:rPr lang="en-US" sz="1800" b="1" dirty="0" smtClean="0"/>
              <a:t>study.  Confirm requirement with degree requirements.  </a:t>
            </a:r>
            <a:r>
              <a:rPr lang="en-US" sz="1800" b="1" i="1" dirty="0" smtClean="0"/>
              <a:t>Please note, many AAS programs do not require algebra for graduation</a:t>
            </a:r>
            <a:r>
              <a:rPr lang="en-US" sz="2000" i="1" dirty="0" smtClean="0"/>
              <a:t>.</a:t>
            </a:r>
            <a:endParaRPr lang="en-US" sz="2000" i="1" dirty="0"/>
          </a:p>
        </p:txBody>
      </p:sp>
      <p:graphicFrame>
        <p:nvGraphicFramePr>
          <p:cNvPr id="4" name="Table 3"/>
          <p:cNvGraphicFramePr>
            <a:graphicFrameLocks noGrp="1"/>
          </p:cNvGraphicFramePr>
          <p:nvPr>
            <p:extLst>
              <p:ext uri="{D42A27DB-BD31-4B8C-83A1-F6EECF244321}">
                <p14:modId xmlns:p14="http://schemas.microsoft.com/office/powerpoint/2010/main" val="4281083506"/>
              </p:ext>
            </p:extLst>
          </p:nvPr>
        </p:nvGraphicFramePr>
        <p:xfrm>
          <a:off x="914400" y="3048000"/>
          <a:ext cx="7239000" cy="3627120"/>
        </p:xfrm>
        <a:graphic>
          <a:graphicData uri="http://schemas.openxmlformats.org/drawingml/2006/table">
            <a:tbl>
              <a:tblPr firstRow="1" bandRow="1">
                <a:tableStyleId>{5C22544A-7EE6-4342-B048-85BDC9FD1C3A}</a:tableStyleId>
              </a:tblPr>
              <a:tblGrid>
                <a:gridCol w="2413000"/>
                <a:gridCol w="2413000"/>
                <a:gridCol w="2413000"/>
              </a:tblGrid>
              <a:tr h="304288">
                <a:tc>
                  <a:txBody>
                    <a:bodyPr/>
                    <a:lstStyle/>
                    <a:p>
                      <a:r>
                        <a:rPr lang="en-US" dirty="0" smtClean="0"/>
                        <a:t>Course</a:t>
                      </a:r>
                      <a:endParaRPr lang="en-US" dirty="0"/>
                    </a:p>
                  </a:txBody>
                  <a:tcPr/>
                </a:tc>
                <a:tc>
                  <a:txBody>
                    <a:bodyPr/>
                    <a:lstStyle/>
                    <a:p>
                      <a:r>
                        <a:rPr lang="en-US" dirty="0" smtClean="0"/>
                        <a:t>Description </a:t>
                      </a:r>
                      <a:endParaRPr lang="en-US" dirty="0"/>
                    </a:p>
                  </a:txBody>
                  <a:tcPr/>
                </a:tc>
                <a:tc>
                  <a:txBody>
                    <a:bodyPr/>
                    <a:lstStyle/>
                    <a:p>
                      <a:r>
                        <a:rPr lang="en-US" dirty="0" smtClean="0"/>
                        <a:t>Requirement</a:t>
                      </a:r>
                      <a:endParaRPr lang="en-US" dirty="0"/>
                    </a:p>
                  </a:txBody>
                  <a:tcPr/>
                </a:tc>
              </a:tr>
              <a:tr h="608575">
                <a:tc>
                  <a:txBody>
                    <a:bodyPr/>
                    <a:lstStyle/>
                    <a:p>
                      <a:r>
                        <a:rPr lang="en-US" sz="1400" dirty="0" smtClean="0"/>
                        <a:t>Mat 040</a:t>
                      </a:r>
                      <a:endParaRPr lang="en-US" sz="1400" dirty="0"/>
                    </a:p>
                  </a:txBody>
                  <a:tcPr/>
                </a:tc>
                <a:tc>
                  <a:txBody>
                    <a:bodyPr/>
                    <a:lstStyle/>
                    <a:p>
                      <a:r>
                        <a:rPr lang="en-US" sz="1400" dirty="0" smtClean="0"/>
                        <a:t>Algebra for Liberal Arts</a:t>
                      </a:r>
                      <a:endParaRPr lang="en-US" sz="1400" dirty="0"/>
                    </a:p>
                  </a:txBody>
                  <a:tcPr/>
                </a:tc>
                <a:tc>
                  <a:txBody>
                    <a:bodyPr/>
                    <a:lstStyle/>
                    <a:p>
                      <a:r>
                        <a:rPr lang="en-US" sz="1400" dirty="0" smtClean="0"/>
                        <a:t>4 credit </a:t>
                      </a:r>
                    </a:p>
                    <a:p>
                      <a:r>
                        <a:rPr lang="en-US" sz="1400" dirty="0" smtClean="0"/>
                        <a:t>One semester</a:t>
                      </a:r>
                    </a:p>
                    <a:p>
                      <a:r>
                        <a:rPr lang="en-US" sz="1400" dirty="0" smtClean="0"/>
                        <a:t>Required based on degree</a:t>
                      </a:r>
                      <a:endParaRPr lang="en-US" sz="1400" dirty="0"/>
                    </a:p>
                  </a:txBody>
                  <a:tcPr/>
                </a:tc>
              </a:tr>
              <a:tr h="963578">
                <a:tc>
                  <a:txBody>
                    <a:bodyPr/>
                    <a:lstStyle/>
                    <a:p>
                      <a:r>
                        <a:rPr lang="en-US" sz="1400" dirty="0" smtClean="0"/>
                        <a:t>Mat</a:t>
                      </a:r>
                      <a:r>
                        <a:rPr lang="en-US" sz="1400" baseline="0" dirty="0" smtClean="0"/>
                        <a:t> 044</a:t>
                      </a:r>
                      <a:endParaRPr lang="en-US" sz="1400" dirty="0"/>
                    </a:p>
                  </a:txBody>
                  <a:tcPr/>
                </a:tc>
                <a:tc>
                  <a:txBody>
                    <a:bodyPr/>
                    <a:lstStyle/>
                    <a:p>
                      <a:r>
                        <a:rPr lang="en-US" sz="1400" dirty="0" smtClean="0"/>
                        <a:t>Algebra Topics</a:t>
                      </a:r>
                    </a:p>
                    <a:p>
                      <a:r>
                        <a:rPr lang="en-US" sz="1400" i="1" dirty="0" smtClean="0"/>
                        <a:t>Bridge</a:t>
                      </a:r>
                      <a:r>
                        <a:rPr lang="en-US" sz="1400" i="1" baseline="0" dirty="0" smtClean="0"/>
                        <a:t> Course</a:t>
                      </a:r>
                    </a:p>
                    <a:p>
                      <a:r>
                        <a:rPr lang="en-US" sz="1400" i="1" baseline="0" dirty="0" smtClean="0"/>
                        <a:t>For students that completed 0404 and program requires Math 160 </a:t>
                      </a:r>
                      <a:endParaRPr lang="en-US" sz="1400" i="1" dirty="0"/>
                    </a:p>
                  </a:txBody>
                  <a:tcPr/>
                </a:tc>
                <a:tc>
                  <a:txBody>
                    <a:bodyPr/>
                    <a:lstStyle/>
                    <a:p>
                      <a:r>
                        <a:rPr lang="en-US" sz="1400" dirty="0" smtClean="0"/>
                        <a:t>3 credits</a:t>
                      </a:r>
                    </a:p>
                    <a:p>
                      <a:r>
                        <a:rPr lang="en-US" sz="1400" baseline="0" dirty="0" smtClean="0"/>
                        <a:t>One semester </a:t>
                      </a:r>
                    </a:p>
                    <a:p>
                      <a:r>
                        <a:rPr lang="en-US" sz="1400" baseline="0" dirty="0" smtClean="0"/>
                        <a:t>Math 040 +044 = Math 048</a:t>
                      </a:r>
                    </a:p>
                    <a:p>
                      <a:r>
                        <a:rPr lang="en-US" sz="1400" baseline="0" dirty="0" smtClean="0"/>
                        <a:t>Required based on degree </a:t>
                      </a:r>
                      <a:endParaRPr lang="en-US" sz="1400" dirty="0"/>
                    </a:p>
                  </a:txBody>
                  <a:tcPr/>
                </a:tc>
              </a:tr>
              <a:tr h="1141079">
                <a:tc>
                  <a:txBody>
                    <a:bodyPr/>
                    <a:lstStyle/>
                    <a:p>
                      <a:r>
                        <a:rPr lang="en-US" sz="1400" dirty="0" smtClean="0"/>
                        <a:t>Mat</a:t>
                      </a:r>
                      <a:r>
                        <a:rPr lang="en-US" sz="1400" baseline="0" dirty="0" smtClean="0"/>
                        <a:t> 048</a:t>
                      </a:r>
                      <a:endParaRPr lang="en-US" sz="1400" dirty="0"/>
                    </a:p>
                  </a:txBody>
                  <a:tcPr/>
                </a:tc>
                <a:tc>
                  <a:txBody>
                    <a:bodyPr/>
                    <a:lstStyle/>
                    <a:p>
                      <a:r>
                        <a:rPr lang="en-US" sz="1400" dirty="0" smtClean="0"/>
                        <a:t>Algebra</a:t>
                      </a:r>
                      <a:r>
                        <a:rPr lang="en-US" sz="1400" baseline="0" dirty="0" smtClean="0"/>
                        <a:t> </a:t>
                      </a:r>
                    </a:p>
                    <a:p>
                      <a:endParaRPr lang="en-US" sz="1400" dirty="0"/>
                    </a:p>
                  </a:txBody>
                  <a:tcPr/>
                </a:tc>
                <a:tc>
                  <a:txBody>
                    <a:bodyPr/>
                    <a:lstStyle/>
                    <a:p>
                      <a:r>
                        <a:rPr lang="en-US" sz="1400" dirty="0" smtClean="0"/>
                        <a:t>5 credit</a:t>
                      </a:r>
                    </a:p>
                    <a:p>
                      <a:r>
                        <a:rPr lang="en-US" sz="1400" dirty="0" smtClean="0"/>
                        <a:t>One semester</a:t>
                      </a:r>
                    </a:p>
                    <a:p>
                      <a:r>
                        <a:rPr lang="en-US" sz="1400" dirty="0" smtClean="0"/>
                        <a:t>Required for students whose program of study requires Math 160 </a:t>
                      </a:r>
                    </a:p>
                    <a:p>
                      <a:endParaRPr lang="en-US" sz="1400" dirty="0"/>
                    </a:p>
                  </a:txBody>
                  <a:tcPr/>
                </a:tc>
              </a:tr>
            </a:tbl>
          </a:graphicData>
        </a:graphic>
      </p:graphicFrame>
    </p:spTree>
    <p:extLst>
      <p:ext uri="{BB962C8B-B14F-4D97-AF65-F5344CB8AC3E}">
        <p14:creationId xmlns:p14="http://schemas.microsoft.com/office/powerpoint/2010/main" val="35975246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The Program Evaluation begins with:</a:t>
            </a:r>
            <a:endParaRPr lang="en-US" dirty="0"/>
          </a:p>
        </p:txBody>
      </p:sp>
      <p:sp>
        <p:nvSpPr>
          <p:cNvPr id="5" name="Content Placeholder 4"/>
          <p:cNvSpPr>
            <a:spLocks noGrp="1"/>
          </p:cNvSpPr>
          <p:nvPr>
            <p:ph idx="1"/>
          </p:nvPr>
        </p:nvSpPr>
        <p:spPr/>
        <p:txBody>
          <a:bodyPr/>
          <a:lstStyle/>
          <a:p>
            <a:pPr marL="0" indent="0">
              <a:buNone/>
            </a:pPr>
            <a:r>
              <a:rPr lang="en-US" sz="1200" b="1" dirty="0" smtClean="0"/>
              <a:t>Name of Student &amp; BCC Student ID</a:t>
            </a:r>
          </a:p>
          <a:p>
            <a:pPr marL="0" indent="0">
              <a:buNone/>
            </a:pPr>
            <a:r>
              <a:rPr lang="en-US" sz="1200" b="1" dirty="0" smtClean="0"/>
              <a:t>Program of Study</a:t>
            </a:r>
          </a:p>
          <a:p>
            <a:pPr marL="0" indent="0">
              <a:buNone/>
            </a:pPr>
            <a:r>
              <a:rPr lang="en-US" sz="1200" b="1" dirty="0" smtClean="0"/>
              <a:t>Catalog Year</a:t>
            </a:r>
          </a:p>
          <a:p>
            <a:pPr marL="0" indent="0">
              <a:buNone/>
            </a:pPr>
            <a:r>
              <a:rPr lang="en-US" sz="1200" b="1" dirty="0" smtClean="0"/>
              <a:t>Completion Date</a:t>
            </a:r>
          </a:p>
          <a:p>
            <a:pPr marL="0" indent="0">
              <a:buNone/>
            </a:pPr>
            <a:r>
              <a:rPr lang="en-US" sz="1200" b="1" dirty="0" smtClean="0"/>
              <a:t>Email address</a:t>
            </a:r>
          </a:p>
          <a:p>
            <a:pPr marL="0" indent="0">
              <a:buNone/>
            </a:pPr>
            <a:endParaRPr lang="en-US"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084" t="24282" r="6554" b="11631"/>
          <a:stretch/>
        </p:blipFill>
        <p:spPr bwMode="auto">
          <a:xfrm>
            <a:off x="1676400" y="2590800"/>
            <a:ext cx="7077919" cy="4125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667000" y="4284052"/>
            <a:ext cx="1981200" cy="28794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endParaRPr lang="en-US" dirty="0">
              <a:solidFill>
                <a:schemeClr val="tx1">
                  <a:lumMod val="75000"/>
                  <a:lumOff val="25000"/>
                </a:schemeClr>
              </a:solidFill>
            </a:endParaRPr>
          </a:p>
        </p:txBody>
      </p:sp>
      <p:sp>
        <p:nvSpPr>
          <p:cNvPr id="3" name="TextBox 2"/>
          <p:cNvSpPr txBox="1"/>
          <p:nvPr/>
        </p:nvSpPr>
        <p:spPr>
          <a:xfrm>
            <a:off x="2680504" y="5390210"/>
            <a:ext cx="1281896" cy="184666"/>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13743717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The next section shows: </a:t>
            </a:r>
            <a:br>
              <a:rPr lang="en-US" sz="2800" dirty="0" smtClean="0"/>
            </a:br>
            <a:r>
              <a:rPr lang="en-US" sz="2200" dirty="0" smtClean="0">
                <a:solidFill>
                  <a:schemeClr val="accent3"/>
                </a:solidFill>
              </a:rPr>
              <a:t>1.  Academic Standing   2.  Remedial requirements and completion status   </a:t>
            </a:r>
            <a:br>
              <a:rPr lang="en-US" sz="2200" dirty="0" smtClean="0">
                <a:solidFill>
                  <a:schemeClr val="accent3"/>
                </a:solidFill>
              </a:rPr>
            </a:br>
            <a:r>
              <a:rPr lang="en-US" sz="2200" dirty="0" smtClean="0">
                <a:solidFill>
                  <a:schemeClr val="accent3"/>
                </a:solidFill>
              </a:rPr>
              <a:t>3.  Holds    4.  Credits  &amp;  GPA (</a:t>
            </a:r>
            <a:r>
              <a:rPr lang="en-US" sz="1800" dirty="0" smtClean="0">
                <a:solidFill>
                  <a:schemeClr val="accent3"/>
                </a:solidFill>
              </a:rPr>
              <a:t>GPA </a:t>
            </a:r>
            <a:r>
              <a:rPr lang="en-US" sz="1800" dirty="0">
                <a:solidFill>
                  <a:schemeClr val="accent3"/>
                </a:solidFill>
              </a:rPr>
              <a:t>must be at least 2.0 in order to </a:t>
            </a:r>
            <a:r>
              <a:rPr lang="en-US" sz="1800" dirty="0" smtClean="0">
                <a:solidFill>
                  <a:schemeClr val="accent3"/>
                </a:solidFill>
              </a:rPr>
              <a:t>graduate)</a:t>
            </a:r>
            <a:r>
              <a:rPr lang="en-US" sz="1800" dirty="0">
                <a:solidFill>
                  <a:schemeClr val="accent3"/>
                </a:solidFill>
              </a:rPr>
              <a:t/>
            </a:r>
            <a:br>
              <a:rPr lang="en-US" sz="1800" dirty="0">
                <a:solidFill>
                  <a:schemeClr val="accent3"/>
                </a:solidFill>
              </a:rPr>
            </a:br>
            <a:r>
              <a:rPr lang="en-US" sz="2400" dirty="0" smtClean="0"/>
              <a:t> </a:t>
            </a:r>
            <a:endParaRPr lang="en-US" sz="2200" dirty="0">
              <a:solidFill>
                <a:schemeClr val="accent3"/>
              </a:solidFill>
            </a:endParaRPr>
          </a:p>
        </p:txBody>
      </p:sp>
      <p:sp>
        <p:nvSpPr>
          <p:cNvPr id="3" name="Content Placeholder 2"/>
          <p:cNvSpPr>
            <a:spLocks noGrp="1"/>
          </p:cNvSpPr>
          <p:nvPr>
            <p:ph idx="1"/>
          </p:nvPr>
        </p:nvSpPr>
        <p:spPr/>
        <p:style>
          <a:lnRef idx="2">
            <a:schemeClr val="accent1">
              <a:shade val="50000"/>
            </a:schemeClr>
          </a:lnRef>
          <a:fillRef idx="1">
            <a:schemeClr val="accent1"/>
          </a:fillRef>
          <a:effectRef idx="0">
            <a:schemeClr val="accent1"/>
          </a:effectRef>
          <a:fontRef idx="minor">
            <a:schemeClr val="lt1"/>
          </a:fontRef>
        </p:style>
        <p:txBody>
          <a:bodyPr/>
          <a:lstStyle/>
          <a:p>
            <a:pPr marL="0" indent="0">
              <a:buNone/>
            </a:pPr>
            <a:endParaRPr lang="en-US" dirty="0"/>
          </a:p>
        </p:txBody>
      </p:sp>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554" t="18678" r="26842" b="16099"/>
          <a:stretch/>
        </p:blipFill>
        <p:spPr bwMode="auto">
          <a:xfrm>
            <a:off x="1571625" y="1600201"/>
            <a:ext cx="5867399" cy="477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74386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 Summary:</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428" t="56533" r="5672" b="7911"/>
          <a:stretch/>
        </p:blipFill>
        <p:spPr bwMode="auto">
          <a:xfrm>
            <a:off x="304800" y="1828800"/>
            <a:ext cx="8715756"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7595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Web advisor breaks down degree requirements based on categories: </a:t>
            </a:r>
            <a:endParaRPr lang="en-US" sz="2000"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6413" t="44241" r="5142" b="5473"/>
          <a:stretch/>
        </p:blipFill>
        <p:spPr bwMode="auto">
          <a:xfrm>
            <a:off x="190335" y="1531917"/>
            <a:ext cx="8951686" cy="4310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eft Arrow 3"/>
          <p:cNvSpPr/>
          <p:nvPr/>
        </p:nvSpPr>
        <p:spPr>
          <a:xfrm>
            <a:off x="6336792" y="1143000"/>
            <a:ext cx="2578608" cy="990599"/>
          </a:xfrm>
          <a:prstGeom prst="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accent3"/>
                </a:solidFill>
              </a:rPr>
              <a:t>Status updated for each category</a:t>
            </a:r>
            <a:endParaRPr lang="en-US" dirty="0">
              <a:solidFill>
                <a:schemeClr val="accent3"/>
              </a:solidFill>
            </a:endParaRPr>
          </a:p>
        </p:txBody>
      </p:sp>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038600"/>
            <a:ext cx="2743200" cy="941387"/>
          </a:xfrm>
          <a:prstGeom prst="rect">
            <a:avLst/>
          </a:prstGeom>
          <a:solidFill>
            <a:schemeClr val="tx2"/>
          </a:solidFill>
          <a:ln>
            <a:noFill/>
          </a:ln>
          <a:effectLst/>
        </p:spPr>
      </p:pic>
      <p:sp>
        <p:nvSpPr>
          <p:cNvPr id="5" name="Up Arrow 4"/>
          <p:cNvSpPr/>
          <p:nvPr/>
        </p:nvSpPr>
        <p:spPr>
          <a:xfrm flipH="1">
            <a:off x="4084318" y="5638800"/>
            <a:ext cx="716281" cy="9144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78572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6489" t="18421" r="3496" b="4667"/>
          <a:stretch/>
        </p:blipFill>
        <p:spPr bwMode="auto">
          <a:xfrm>
            <a:off x="589283" y="533400"/>
            <a:ext cx="8554717" cy="6136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8395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198" t="16983" r="4694" b="16983"/>
          <a:stretch/>
        </p:blipFill>
        <p:spPr bwMode="auto">
          <a:xfrm>
            <a:off x="546100" y="1384300"/>
            <a:ext cx="8458200" cy="530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72201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COURSES: </a:t>
            </a:r>
            <a:endParaRPr lang="en-US" dirty="0"/>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5323" t="35554" r="6302" b="9631"/>
          <a:stretch/>
        </p:blipFill>
        <p:spPr bwMode="auto">
          <a:xfrm>
            <a:off x="203200" y="1219200"/>
            <a:ext cx="8940800" cy="469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75978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courses </a:t>
            </a:r>
            <a:endParaRPr lang="en-US" dirty="0"/>
          </a:p>
        </p:txBody>
      </p:sp>
      <p:sp>
        <p:nvSpPr>
          <p:cNvPr id="3" name="Content Placeholder 2"/>
          <p:cNvSpPr>
            <a:spLocks noGrp="1"/>
          </p:cNvSpPr>
          <p:nvPr>
            <p:ph idx="1"/>
          </p:nvPr>
        </p:nvSpPr>
        <p:spPr/>
        <p:txBody>
          <a:bodyPr/>
          <a:lstStyle/>
          <a:p>
            <a:r>
              <a:rPr lang="en-US" dirty="0" smtClean="0"/>
              <a:t>Sometimes students want to take a class that is not part of their degree.</a:t>
            </a:r>
          </a:p>
          <a:p>
            <a:endParaRPr lang="en-US" dirty="0"/>
          </a:p>
          <a:p>
            <a:pPr lvl="1"/>
            <a:r>
              <a:rPr lang="en-US" dirty="0" smtClean="0"/>
              <a:t>They can BUT they should understand it is not helping them graduate. But will be counted towards GPA.</a:t>
            </a:r>
          </a:p>
          <a:p>
            <a:pPr lvl="1"/>
            <a:endParaRPr lang="en-US" dirty="0"/>
          </a:p>
          <a:p>
            <a:pPr lvl="1"/>
            <a:r>
              <a:rPr lang="en-US" dirty="0" smtClean="0"/>
              <a:t>AND </a:t>
            </a:r>
          </a:p>
          <a:p>
            <a:pPr lvl="1"/>
            <a:r>
              <a:rPr lang="en-US" dirty="0" smtClean="0"/>
              <a:t>They should know that Financial Aid WILL NOT pay for the class.</a:t>
            </a:r>
          </a:p>
          <a:p>
            <a:pPr marL="274320" lvl="1" indent="0">
              <a:buNone/>
            </a:pPr>
            <a:r>
              <a:rPr lang="en-US" dirty="0" smtClean="0"/>
              <a:t>Financial Aid does not pay for any course that is not required by the degree.  </a:t>
            </a:r>
          </a:p>
          <a:p>
            <a:pPr marL="274320" lvl="1" indent="0">
              <a:buNone/>
            </a:pPr>
            <a:endParaRPr lang="en-US" dirty="0"/>
          </a:p>
          <a:p>
            <a:pPr marL="274320" lvl="1" indent="0">
              <a:buNone/>
            </a:pPr>
            <a:r>
              <a:rPr lang="en-US" dirty="0" smtClean="0"/>
              <a:t>Below Other Courses is a category for Notes.  It includes key for codes used in document.</a:t>
            </a:r>
          </a:p>
        </p:txBody>
      </p:sp>
    </p:spTree>
    <p:extLst>
      <p:ext uri="{BB962C8B-B14F-4D97-AF65-F5344CB8AC3E}">
        <p14:creationId xmlns:p14="http://schemas.microsoft.com/office/powerpoint/2010/main" val="32177718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see? </a:t>
            </a:r>
            <a:endParaRPr lang="en-US" dirty="0"/>
          </a:p>
        </p:txBody>
      </p:sp>
      <p:pic>
        <p:nvPicPr>
          <p:cNvPr id="20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371600"/>
            <a:ext cx="6857999" cy="4947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26092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see? </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372" t="34529" r="23613" b="-342"/>
          <a:stretch/>
        </p:blipFill>
        <p:spPr bwMode="auto">
          <a:xfrm>
            <a:off x="533400" y="1216269"/>
            <a:ext cx="6588370" cy="564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25359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see?</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086" t="14546" r="50000" b="31152"/>
          <a:stretch/>
        </p:blipFill>
        <p:spPr bwMode="auto">
          <a:xfrm>
            <a:off x="16933" y="1600200"/>
            <a:ext cx="893845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09989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lstStyle/>
          <a:p>
            <a:r>
              <a:rPr lang="en-US" dirty="0" smtClean="0"/>
              <a:t>Program Evaluation should be checked carefully each semester – before and after registering for courses</a:t>
            </a:r>
          </a:p>
          <a:p>
            <a:r>
              <a:rPr lang="en-US" dirty="0" smtClean="0"/>
              <a:t>Use this along with the degree requirements found in the online catalog</a:t>
            </a:r>
          </a:p>
          <a:p>
            <a:r>
              <a:rPr lang="en-US" dirty="0" smtClean="0"/>
              <a:t>If any errors are detected student should contact Office of registration immediately</a:t>
            </a:r>
          </a:p>
          <a:p>
            <a:pPr marL="0" indent="0">
              <a:buNone/>
            </a:pPr>
            <a:r>
              <a:rPr lang="en-US" dirty="0" smtClean="0"/>
              <a:t>Graduating seniors should confirm their graduation via web advisor at least one full semester before graduating to confirm degree requirements</a:t>
            </a:r>
            <a:endParaRPr lang="en-US" dirty="0"/>
          </a:p>
        </p:txBody>
      </p:sp>
    </p:spTree>
    <p:extLst>
      <p:ext uri="{BB962C8B-B14F-4D97-AF65-F5344CB8AC3E}">
        <p14:creationId xmlns:p14="http://schemas.microsoft.com/office/powerpoint/2010/main" val="40037339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622</TotalTime>
  <Words>1743</Words>
  <Application>Microsoft Office PowerPoint</Application>
  <PresentationFormat>On-screen Show (4:3)</PresentationFormat>
  <Paragraphs>286</Paragraphs>
  <Slides>25</Slides>
  <Notes>15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Clarity</vt:lpstr>
      <vt:lpstr>Faculty Advising  </vt:lpstr>
      <vt:lpstr>What is faculty advising @ BCC</vt:lpstr>
      <vt:lpstr>How can advising be completed</vt:lpstr>
      <vt:lpstr>How can advising be completed</vt:lpstr>
      <vt:lpstr>Advising VS Counseling</vt:lpstr>
      <vt:lpstr>PowerPoint Presentation</vt:lpstr>
      <vt:lpstr>What do faculty advisors do? </vt:lpstr>
      <vt:lpstr>What that means:</vt:lpstr>
      <vt:lpstr>What do advisors use:</vt:lpstr>
      <vt:lpstr>The Program Evaluation in Web Advisor</vt:lpstr>
      <vt:lpstr>Developmental English  aka EBS</vt:lpstr>
      <vt:lpstr>Developmental Math </vt:lpstr>
      <vt:lpstr>Algebra</vt:lpstr>
      <vt:lpstr>The Program Evaluation begins with:</vt:lpstr>
      <vt:lpstr>The next section shows:  1.  Academic Standing   2.  Remedial requirements and completion status    3.  Holds    4.  Credits  &amp;  GPA (GPA must be at least 2.0 in order to graduate)  </vt:lpstr>
      <vt:lpstr>Program Summary:</vt:lpstr>
      <vt:lpstr>Web advisor breaks down degree requirements based on categories: </vt:lpstr>
      <vt:lpstr>PowerPoint Presentation</vt:lpstr>
      <vt:lpstr>PowerPoint Presentation</vt:lpstr>
      <vt:lpstr>OTHER COURSES: </vt:lpstr>
      <vt:lpstr>Other courses </vt:lpstr>
      <vt:lpstr>What do you see? </vt:lpstr>
      <vt:lpstr>What do you see? </vt:lpstr>
      <vt:lpstr>What do you see?</vt:lpstr>
      <vt:lpstr>Summary </vt:lpstr>
    </vt:vector>
  </TitlesOfParts>
  <Company>Bergen Community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Faculty Advising</dc:title>
  <dc:creator>Dianna O'Connor</dc:creator>
  <cp:lastModifiedBy>Dianna O'Connor</cp:lastModifiedBy>
  <cp:revision>31</cp:revision>
  <dcterms:created xsi:type="dcterms:W3CDTF">2017-03-20T15:39:11Z</dcterms:created>
  <dcterms:modified xsi:type="dcterms:W3CDTF">2017-03-28T16:11:28Z</dcterms:modified>
</cp:coreProperties>
</file>